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7" d="100"/>
          <a:sy n="87" d="100"/>
        </p:scale>
        <p:origin x="523" y="1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739A56-AF47-4B96-80E3-7CC47C9A46CC}" type="datetimeFigureOut">
              <a:rPr lang="en-US" smtClean="0"/>
              <a:pPr/>
              <a:t>4/18/2019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9EFDC4-9DDE-4120-BED6-927CE23BAD91}" type="slidenum">
              <a:rPr lang="en-US" smtClean="0"/>
              <a:pPr/>
              <a:t>‹#›</a:t>
            </a:fld>
            <a:endParaRPr lang="en-US"/>
          </a:p>
        </p:txBody>
      </p:sp>
    </p:spTree>
    <p:extLst>
      <p:ext uri="{BB962C8B-B14F-4D97-AF65-F5344CB8AC3E}">
        <p14:creationId xmlns:p14="http://schemas.microsoft.com/office/powerpoint/2010/main" val="144252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33209D-B3A0-4485-A56A-CEC5A6C93E9A}" type="datetimeFigureOut">
              <a:rPr lang="en-US" smtClean="0"/>
              <a:pPr/>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469475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3209D-B3A0-4485-A56A-CEC5A6C93E9A}" type="datetimeFigureOut">
              <a:rPr lang="en-US" smtClean="0"/>
              <a:pPr/>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129176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3209D-B3A0-4485-A56A-CEC5A6C93E9A}" type="datetimeFigureOut">
              <a:rPr lang="en-US" smtClean="0"/>
              <a:pPr/>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334430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3209D-B3A0-4485-A56A-CEC5A6C93E9A}" type="datetimeFigureOut">
              <a:rPr lang="en-US" smtClean="0"/>
              <a:pPr/>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802650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33209D-B3A0-4485-A56A-CEC5A6C93E9A}" type="datetimeFigureOut">
              <a:rPr lang="en-US" smtClean="0"/>
              <a:pPr/>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2608950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33209D-B3A0-4485-A56A-CEC5A6C93E9A}" type="datetimeFigureOut">
              <a:rPr lang="en-US" smtClean="0"/>
              <a:pPr/>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365427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33209D-B3A0-4485-A56A-CEC5A6C93E9A}" type="datetimeFigureOut">
              <a:rPr lang="en-US" smtClean="0"/>
              <a:pPr/>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175303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33209D-B3A0-4485-A56A-CEC5A6C93E9A}" type="datetimeFigureOut">
              <a:rPr lang="en-US" smtClean="0"/>
              <a:pPr/>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106534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33209D-B3A0-4485-A56A-CEC5A6C93E9A}" type="datetimeFigureOut">
              <a:rPr lang="en-US" smtClean="0"/>
              <a:pPr/>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374188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3209D-B3A0-4485-A56A-CEC5A6C93E9A}" type="datetimeFigureOut">
              <a:rPr lang="en-US" smtClean="0"/>
              <a:pPr/>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2339495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3209D-B3A0-4485-A56A-CEC5A6C93E9A}" type="datetimeFigureOut">
              <a:rPr lang="en-US" smtClean="0"/>
              <a:pPr/>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5749A-87A6-4179-AC16-714872794F91}" type="slidenum">
              <a:rPr lang="en-US" smtClean="0"/>
              <a:pPr/>
              <a:t>‹#›</a:t>
            </a:fld>
            <a:endParaRPr lang="en-US"/>
          </a:p>
        </p:txBody>
      </p:sp>
    </p:spTree>
    <p:extLst>
      <p:ext uri="{BB962C8B-B14F-4D97-AF65-F5344CB8AC3E}">
        <p14:creationId xmlns:p14="http://schemas.microsoft.com/office/powerpoint/2010/main" val="236305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3209D-B3A0-4485-A56A-CEC5A6C93E9A}" type="datetimeFigureOut">
              <a:rPr lang="en-US" smtClean="0"/>
              <a:pPr/>
              <a:t>4/18/2019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5749A-87A6-4179-AC16-714872794F91}" type="slidenum">
              <a:rPr lang="en-US" smtClean="0"/>
              <a:pPr/>
              <a:t>‹#›</a:t>
            </a:fld>
            <a:endParaRPr lang="en-US"/>
          </a:p>
        </p:txBody>
      </p:sp>
    </p:spTree>
    <p:extLst>
      <p:ext uri="{BB962C8B-B14F-4D97-AF65-F5344CB8AC3E}">
        <p14:creationId xmlns:p14="http://schemas.microsoft.com/office/powerpoint/2010/main" val="373872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881" y="178131"/>
            <a:ext cx="11804072" cy="6602672"/>
          </a:xfrm>
        </p:spPr>
        <p:txBody>
          <a:bodyPr>
            <a:normAutofit/>
          </a:bodyPr>
          <a:lstStyle/>
          <a:p>
            <a:r>
              <a:rPr lang="de-DE" sz="3600" b="1" dirty="0" smtClean="0">
                <a:latin typeface="Adobe Devanagari" pitchFamily="18" charset="0"/>
                <a:cs typeface="Adobe Devanagari" pitchFamily="18" charset="0"/>
              </a:rPr>
              <a:t>DAAD Deutscher Akademischer Austauschdienst (German Academic Exchange Service) </a:t>
            </a:r>
            <a:r>
              <a:rPr lang="en-US" sz="3600" dirty="0" smtClean="0">
                <a:latin typeface="Adobe Devanagari" pitchFamily="18" charset="0"/>
                <a:cs typeface="Adobe Devanagari" pitchFamily="18" charset="0"/>
              </a:rPr>
              <a:t/>
            </a:r>
            <a:br>
              <a:rPr lang="en-US" sz="3600" dirty="0" smtClean="0">
                <a:latin typeface="Adobe Devanagari" pitchFamily="18" charset="0"/>
                <a:cs typeface="Adobe Devanagari" pitchFamily="18" charset="0"/>
              </a:rPr>
            </a:br>
            <a:r>
              <a:rPr lang="en-US" sz="3600" dirty="0" smtClean="0">
                <a:latin typeface="Adobe Devanagari" pitchFamily="18" charset="0"/>
                <a:cs typeface="Adobe Devanagari" pitchFamily="18" charset="0"/>
              </a:rPr>
              <a:t> </a:t>
            </a:r>
            <a:r>
              <a:rPr lang="en-US" sz="3600" b="1" i="1" dirty="0" smtClean="0">
                <a:latin typeface="Adobe Devanagari" pitchFamily="18" charset="0"/>
                <a:cs typeface="Adobe Devanagari" pitchFamily="18" charset="0"/>
              </a:rPr>
              <a:t>„In-Country / In-Region Scholarship </a:t>
            </a:r>
            <a:r>
              <a:rPr lang="en-US" sz="3600" b="1" i="1" dirty="0" err="1" smtClean="0">
                <a:latin typeface="Adobe Devanagari" pitchFamily="18" charset="0"/>
                <a:cs typeface="Adobe Devanagari" pitchFamily="18" charset="0"/>
              </a:rPr>
              <a:t>Programme</a:t>
            </a:r>
            <a:r>
              <a:rPr lang="en-US" sz="3600" b="1" i="1" dirty="0" smtClean="0">
                <a:latin typeface="Adobe Devanagari" pitchFamily="18" charset="0"/>
                <a:cs typeface="Adobe Devanagari" pitchFamily="18" charset="0"/>
              </a:rPr>
              <a:t>“ </a:t>
            </a:r>
            <a:r>
              <a:rPr lang="en-US" sz="3600" b="1" dirty="0" smtClean="0">
                <a:latin typeface="Adobe Devanagari" pitchFamily="18" charset="0"/>
                <a:cs typeface="Adobe Devanagari" pitchFamily="18" charset="0"/>
              </a:rPr>
              <a:t/>
            </a:r>
            <a:br>
              <a:rPr lang="en-US" sz="3600" b="1" dirty="0" smtClean="0">
                <a:latin typeface="Adobe Devanagari" pitchFamily="18" charset="0"/>
                <a:cs typeface="Adobe Devanagari" pitchFamily="18" charset="0"/>
              </a:rPr>
            </a:br>
            <a:r>
              <a:rPr lang="en-US" sz="3600" b="1" i="1" dirty="0" smtClean="0">
                <a:latin typeface="Adobe Devanagari" pitchFamily="18" charset="0"/>
                <a:cs typeface="Adobe Devanagari" pitchFamily="18" charset="0"/>
              </a:rPr>
              <a:t>Call for Scholarship Applications 2017 </a:t>
            </a:r>
            <a:r>
              <a:rPr lang="en-US" sz="3600" b="1" dirty="0" smtClean="0">
                <a:latin typeface="Adobe Devanagari" pitchFamily="18" charset="0"/>
                <a:cs typeface="Adobe Devanagari" pitchFamily="18" charset="0"/>
              </a:rPr>
              <a:t/>
            </a:r>
            <a:br>
              <a:rPr lang="en-US" sz="3600" b="1" dirty="0" smtClean="0">
                <a:latin typeface="Adobe Devanagari" pitchFamily="18" charset="0"/>
                <a:cs typeface="Adobe Devanagari" pitchFamily="18" charset="0"/>
              </a:rPr>
            </a:br>
            <a:r>
              <a:rPr lang="en-US" sz="3600" b="1" dirty="0" smtClean="0">
                <a:latin typeface="Adobe Devanagari" pitchFamily="18" charset="0"/>
                <a:cs typeface="Adobe Devanagari" pitchFamily="18" charset="0"/>
              </a:rPr>
              <a:t>at University of Nigeria, </a:t>
            </a:r>
            <a:r>
              <a:rPr lang="en-US" sz="3600" b="1" dirty="0" err="1" smtClean="0">
                <a:latin typeface="Adobe Devanagari" pitchFamily="18" charset="0"/>
                <a:cs typeface="Adobe Devanagari" pitchFamily="18" charset="0"/>
              </a:rPr>
              <a:t>Nsukka</a:t>
            </a:r>
            <a:r>
              <a:rPr lang="en-US" sz="3600" b="1" dirty="0" smtClean="0">
                <a:latin typeface="Adobe Devanagari" pitchFamily="18" charset="0"/>
                <a:cs typeface="Adobe Devanagari" pitchFamily="18" charset="0"/>
              </a:rPr>
              <a:t> </a:t>
            </a:r>
            <a:br>
              <a:rPr lang="en-US" sz="3600" b="1" dirty="0" smtClean="0">
                <a:latin typeface="Adobe Devanagari" pitchFamily="18" charset="0"/>
                <a:cs typeface="Adobe Devanagari" pitchFamily="18" charset="0"/>
              </a:rPr>
            </a:br>
            <a:r>
              <a:rPr lang="en-US" sz="3600" b="1" dirty="0" smtClean="0">
                <a:latin typeface="Adobe Devanagari" pitchFamily="18" charset="0"/>
                <a:cs typeface="Adobe Devanagari" pitchFamily="18" charset="0"/>
              </a:rPr>
              <a:t>in Nigeria </a:t>
            </a:r>
            <a:br>
              <a:rPr lang="en-US" sz="3600" b="1" dirty="0" smtClean="0">
                <a:latin typeface="Adobe Devanagari" pitchFamily="18" charset="0"/>
                <a:cs typeface="Adobe Devanagari" pitchFamily="18" charset="0"/>
              </a:rPr>
            </a:br>
            <a:r>
              <a:rPr lang="en-US" sz="3600" b="1" dirty="0" smtClean="0">
                <a:latin typeface="Adobe Devanagari" pitchFamily="18" charset="0"/>
                <a:cs typeface="Adobe Devanagari" pitchFamily="18" charset="0"/>
              </a:rPr>
              <a:t/>
            </a:r>
            <a:br>
              <a:rPr lang="en-US" sz="3600" b="1" dirty="0" smtClean="0">
                <a:latin typeface="Adobe Devanagari" pitchFamily="18" charset="0"/>
                <a:cs typeface="Adobe Devanagari" pitchFamily="18" charset="0"/>
              </a:rPr>
            </a:br>
            <a:r>
              <a:rPr lang="en-US" sz="3600" b="1" dirty="0" smtClean="0">
                <a:latin typeface="Adobe Devanagari" pitchFamily="18" charset="0"/>
                <a:cs typeface="Adobe Devanagari" pitchFamily="18" charset="0"/>
              </a:rPr>
              <a:t>Funded by the Federal Ministry for Economic Cooperation and Development (BMZ) </a:t>
            </a:r>
            <a:r>
              <a:rPr lang="en-US" sz="3600" b="1" dirty="0" smtClean="0">
                <a:latin typeface="Adobe Devanagari" pitchFamily="18" charset="0"/>
                <a:cs typeface="Adobe Devanagari" pitchFamily="18" charset="0"/>
              </a:rPr>
              <a:t/>
            </a:r>
            <a:br>
              <a:rPr lang="en-US" sz="3600" b="1" dirty="0" smtClean="0">
                <a:latin typeface="Adobe Devanagari" pitchFamily="18" charset="0"/>
                <a:cs typeface="Adobe Devanagari" pitchFamily="18" charset="0"/>
              </a:rPr>
            </a:br>
            <a:r>
              <a:rPr lang="en-US" sz="3600" b="1" dirty="0" smtClean="0">
                <a:latin typeface="Adobe Devanagari" pitchFamily="18" charset="0"/>
                <a:cs typeface="Adobe Devanagari" pitchFamily="18" charset="0"/>
              </a:rPr>
              <a:t/>
            </a:r>
            <a:br>
              <a:rPr lang="en-US" sz="3600" b="1" dirty="0" smtClean="0">
                <a:latin typeface="Adobe Devanagari" pitchFamily="18" charset="0"/>
                <a:cs typeface="Adobe Devanagari" pitchFamily="18" charset="0"/>
              </a:rPr>
            </a:br>
            <a:r>
              <a:rPr lang="en-US" sz="3600" b="1" dirty="0" smtClean="0">
                <a:latin typeface="Adobe Devanagari" pitchFamily="18" charset="0"/>
                <a:cs typeface="Adobe Devanagari" pitchFamily="18" charset="0"/>
              </a:rPr>
              <a:t>Application Closing: </a:t>
            </a:r>
            <a:r>
              <a:rPr lang="en-US" sz="3200" b="1" dirty="0" smtClean="0">
                <a:latin typeface="Adobe Devanagari" pitchFamily="18" charset="0"/>
                <a:cs typeface="Adobe Devanagari" pitchFamily="18" charset="0"/>
              </a:rPr>
              <a:t>Date: </a:t>
            </a:r>
            <a:r>
              <a:rPr lang="en-US" sz="3200" b="1" dirty="0" smtClean="0">
                <a:latin typeface="Adobe Devanagari" pitchFamily="18" charset="0"/>
                <a:cs typeface="Adobe Devanagari" pitchFamily="18" charset="0"/>
              </a:rPr>
              <a:t>10</a:t>
            </a:r>
            <a:r>
              <a:rPr lang="en-US" sz="3200" b="1" dirty="0" smtClean="0">
                <a:latin typeface="Adobe Devanagari" pitchFamily="18" charset="0"/>
                <a:cs typeface="Adobe Devanagari" pitchFamily="18" charset="0"/>
              </a:rPr>
              <a:t>th </a:t>
            </a:r>
            <a:r>
              <a:rPr lang="en-US" sz="3200" b="1" dirty="0" smtClean="0">
                <a:latin typeface="Adobe Devanagari" pitchFamily="18" charset="0"/>
                <a:cs typeface="Adobe Devanagari" pitchFamily="18" charset="0"/>
              </a:rPr>
              <a:t>May </a:t>
            </a:r>
            <a:r>
              <a:rPr lang="en-US" sz="3200" b="1" dirty="0" smtClean="0">
                <a:latin typeface="Adobe Devanagari" pitchFamily="18" charset="0"/>
                <a:cs typeface="Adobe Devanagari" pitchFamily="18" charset="0"/>
              </a:rPr>
              <a:t>2019 </a:t>
            </a:r>
            <a:r>
              <a:rPr lang="en-US" sz="3200" b="1" dirty="0" smtClean="0"/>
              <a:t/>
            </a:r>
            <a:br>
              <a:rPr lang="en-US" sz="3200" b="1" dirty="0" smtClean="0"/>
            </a:br>
            <a:endParaRPr lang="en-US" sz="1300" b="1" dirty="0">
              <a:latin typeface="Adobe Devanagari" pitchFamily="18" charset="0"/>
              <a:cs typeface="Adobe Devanagari" pitchFamily="18" charset="0"/>
            </a:endParaRPr>
          </a:p>
        </p:txBody>
      </p:sp>
    </p:spTree>
    <p:extLst>
      <p:ext uri="{BB962C8B-B14F-4D97-AF65-F5344CB8AC3E}">
        <p14:creationId xmlns:p14="http://schemas.microsoft.com/office/powerpoint/2010/main" val="1271178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881" y="178131"/>
            <a:ext cx="11804072" cy="6602672"/>
          </a:xfrm>
        </p:spPr>
        <p:txBody>
          <a:bodyPr>
            <a:noAutofit/>
          </a:bodyPr>
          <a:lstStyle/>
          <a:p>
            <a:r>
              <a:rPr lang="en-US" sz="2000" b="1" dirty="0" smtClean="0">
                <a:latin typeface="Adobe Devanagari"/>
              </a:rPr>
              <a:t>The </a:t>
            </a:r>
            <a:r>
              <a:rPr lang="en-US" sz="2000" b="1" dirty="0">
                <a:latin typeface="Adobe Devanagari"/>
              </a:rPr>
              <a:t>In-Country/In-Region Scholarship </a:t>
            </a:r>
            <a:r>
              <a:rPr lang="en-US" sz="2000" b="1" dirty="0" err="1">
                <a:latin typeface="Adobe Devanagari"/>
              </a:rPr>
              <a:t>Programme</a:t>
            </a:r>
            <a:r>
              <a:rPr lang="en-US" sz="2000" b="1" dirty="0">
                <a:latin typeface="Adobe Devanagari"/>
              </a:rPr>
              <a:t> supports studies in subject areas with strong relevance to national development. </a:t>
            </a:r>
            <a:r>
              <a:rPr lang="en-US" sz="2000" b="1" dirty="0" smtClean="0">
                <a:latin typeface="Adobe Devanagari"/>
              </a:rPr>
              <a:t/>
            </a:r>
            <a:br>
              <a:rPr lang="en-US" sz="2000" b="1" dirty="0" smtClean="0">
                <a:latin typeface="Adobe Devanagari"/>
              </a:rPr>
            </a:br>
            <a:r>
              <a:rPr lang="en-US" sz="2000" b="1" dirty="0">
                <a:latin typeface="Adobe Devanagari"/>
              </a:rPr>
              <a:t/>
            </a:r>
            <a:br>
              <a:rPr lang="en-US" sz="2000" b="1" dirty="0">
                <a:latin typeface="Adobe Devanagari"/>
              </a:rPr>
            </a:br>
            <a:r>
              <a:rPr lang="en-US" sz="2000" b="1" dirty="0">
                <a:latin typeface="Adobe Devanagari"/>
              </a:rPr>
              <a:t>The scholarships at UNN are available in the following fields: </a:t>
            </a:r>
            <a:r>
              <a:rPr lang="en-US" sz="2000" b="1" dirty="0" smtClean="0">
                <a:latin typeface="Adobe Devanagari"/>
              </a:rPr>
              <a:t/>
            </a:r>
            <a:br>
              <a:rPr lang="en-US" sz="2000" b="1" dirty="0" smtClean="0">
                <a:latin typeface="Adobe Devanagari"/>
              </a:rPr>
            </a:br>
            <a:r>
              <a:rPr lang="en-US" sz="2000" b="1" dirty="0">
                <a:latin typeface="Adobe Devanagari"/>
              </a:rPr>
              <a:t/>
            </a:r>
            <a:br>
              <a:rPr lang="en-US" sz="2000" b="1" dirty="0">
                <a:latin typeface="Adobe Devanagari"/>
              </a:rPr>
            </a:br>
            <a:r>
              <a:rPr lang="en-US" sz="2000" b="1" dirty="0">
                <a:latin typeface="Adobe Devanagari"/>
              </a:rPr>
              <a:t>• Agricultural </a:t>
            </a:r>
            <a:r>
              <a:rPr lang="en-US" sz="2000" b="1" dirty="0" err="1">
                <a:latin typeface="Adobe Devanagari"/>
              </a:rPr>
              <a:t>Bioresources</a:t>
            </a:r>
            <a:r>
              <a:rPr lang="en-US" sz="2000" b="1" dirty="0">
                <a:latin typeface="Adobe Devanagari"/>
              </a:rPr>
              <a:t> Engineering </a:t>
            </a:r>
            <a:br>
              <a:rPr lang="en-US" sz="2000" b="1" dirty="0">
                <a:latin typeface="Adobe Devanagari"/>
              </a:rPr>
            </a:br>
            <a:r>
              <a:rPr lang="en-US" sz="2000" b="1" dirty="0">
                <a:latin typeface="Adobe Devanagari"/>
              </a:rPr>
              <a:t>• Agricultural Sciences </a:t>
            </a:r>
            <a:br>
              <a:rPr lang="en-US" sz="2000" b="1" dirty="0">
                <a:latin typeface="Adobe Devanagari"/>
              </a:rPr>
            </a:br>
            <a:r>
              <a:rPr lang="en-US" sz="2000" b="1" dirty="0">
                <a:latin typeface="Adobe Devanagari"/>
              </a:rPr>
              <a:t>• Biochemistry </a:t>
            </a:r>
            <a:br>
              <a:rPr lang="en-US" sz="2000" b="1" dirty="0">
                <a:latin typeface="Adobe Devanagari"/>
              </a:rPr>
            </a:br>
            <a:r>
              <a:rPr lang="en-US" sz="2000" b="1" dirty="0">
                <a:latin typeface="Adobe Devanagari"/>
              </a:rPr>
              <a:t>• Electronic Engineering </a:t>
            </a:r>
            <a:br>
              <a:rPr lang="en-US" sz="2000" b="1" dirty="0">
                <a:latin typeface="Adobe Devanagari"/>
              </a:rPr>
            </a:br>
            <a:r>
              <a:rPr lang="en-US" sz="2000" b="1" dirty="0">
                <a:latin typeface="Adobe Devanagari"/>
              </a:rPr>
              <a:t>• Mechanical Engineering </a:t>
            </a:r>
            <a:br>
              <a:rPr lang="en-US" sz="2000" b="1" dirty="0">
                <a:latin typeface="Adobe Devanagari"/>
              </a:rPr>
            </a:br>
            <a:r>
              <a:rPr lang="en-US" sz="2000" b="1" dirty="0">
                <a:latin typeface="Adobe Devanagari"/>
              </a:rPr>
              <a:t>• Microbiology </a:t>
            </a:r>
            <a:br>
              <a:rPr lang="en-US" sz="2000" b="1" dirty="0">
                <a:latin typeface="Adobe Devanagari"/>
              </a:rPr>
            </a:br>
            <a:r>
              <a:rPr lang="en-US" sz="2000" b="1" dirty="0">
                <a:latin typeface="Adobe Devanagari"/>
              </a:rPr>
              <a:t>• Pharmacy </a:t>
            </a:r>
            <a:br>
              <a:rPr lang="en-US" sz="2000" b="1" dirty="0">
                <a:latin typeface="Adobe Devanagari"/>
              </a:rPr>
            </a:br>
            <a:r>
              <a:rPr lang="en-US" sz="2000" b="1" dirty="0">
                <a:latin typeface="Adobe Devanagari"/>
              </a:rPr>
              <a:t>• Social Sciences </a:t>
            </a:r>
            <a:br>
              <a:rPr lang="en-US" sz="2000" b="1" dirty="0">
                <a:latin typeface="Adobe Devanagari"/>
              </a:rPr>
            </a:br>
            <a:r>
              <a:rPr lang="en-US" sz="2000" b="1" dirty="0">
                <a:latin typeface="Adobe Devanagari"/>
              </a:rPr>
              <a:t>• Zoology </a:t>
            </a:r>
            <a:r>
              <a:rPr lang="en-US" sz="2000" b="1" dirty="0" smtClean="0">
                <a:latin typeface="Adobe Devanagari"/>
              </a:rPr>
              <a:t/>
            </a:r>
            <a:br>
              <a:rPr lang="en-US" sz="2000" b="1" dirty="0" smtClean="0">
                <a:latin typeface="Adobe Devanagari"/>
              </a:rPr>
            </a:br>
            <a:r>
              <a:rPr lang="en-US" sz="2000" b="1" dirty="0" smtClean="0">
                <a:latin typeface="Adobe Devanagari"/>
              </a:rPr>
              <a:t/>
            </a:r>
            <a:br>
              <a:rPr lang="en-US" sz="2000" b="1" dirty="0" smtClean="0">
                <a:latin typeface="Adobe Devanagari"/>
              </a:rPr>
            </a:br>
            <a:r>
              <a:rPr lang="en-US" sz="2000" b="1" dirty="0" smtClean="0">
                <a:latin typeface="Adobe Devanagari"/>
              </a:rPr>
              <a:t>Please note that applicants for the scholarship must submit their application to the University of Nigeria at the latest 10</a:t>
            </a:r>
            <a:r>
              <a:rPr lang="en-US" sz="2000" b="1" baseline="30000" dirty="0" smtClean="0">
                <a:latin typeface="Adobe Devanagari"/>
              </a:rPr>
              <a:t>th</a:t>
            </a:r>
            <a:r>
              <a:rPr lang="en-US" sz="2000" b="1" dirty="0" smtClean="0">
                <a:latin typeface="Adobe Devanagari"/>
              </a:rPr>
              <a:t> May, 2019. Shortlisted Candidate will be contacted shortly afterwards and directed to complete the second stage submission on the DAAD web portal. </a:t>
            </a:r>
            <a:r>
              <a:rPr lang="en-US" sz="2000" dirty="0">
                <a:latin typeface="Adobe Devanagari"/>
              </a:rPr>
              <a:t/>
            </a:r>
            <a:br>
              <a:rPr lang="en-US" sz="2000" dirty="0">
                <a:latin typeface="Adobe Devanagari"/>
              </a:rPr>
            </a:br>
            <a:r>
              <a:rPr lang="en-US" sz="2000" dirty="0" smtClean="0">
                <a:latin typeface="Adobe Devanagari"/>
              </a:rPr>
              <a:t>	</a:t>
            </a:r>
            <a:r>
              <a:rPr lang="en-US" sz="2000" dirty="0">
                <a:latin typeface="Adobe Devanagari"/>
              </a:rPr>
              <a:t/>
            </a:r>
            <a:br>
              <a:rPr lang="en-US" sz="2000" dirty="0">
                <a:latin typeface="Adobe Devanagari"/>
              </a:rPr>
            </a:br>
            <a:r>
              <a:rPr lang="en-US" sz="2000" b="1" dirty="0" smtClean="0">
                <a:latin typeface="Adobe Devanagari"/>
              </a:rPr>
              <a:t>For further information and application procedure, see </a:t>
            </a:r>
            <a:r>
              <a:rPr lang="en-US" sz="2000" b="1" smtClean="0">
                <a:latin typeface="Adobe Devanagari"/>
              </a:rPr>
              <a:t>the following: </a:t>
            </a:r>
            <a:r>
              <a:rPr lang="en-US" sz="2000" b="1" dirty="0" smtClean="0">
                <a:latin typeface="Adobe Devanagari"/>
              </a:rPr>
              <a:t/>
            </a:r>
            <a:br>
              <a:rPr lang="en-US" sz="2000" b="1" dirty="0" smtClean="0">
                <a:latin typeface="Adobe Devanagari"/>
              </a:rPr>
            </a:br>
            <a:endParaRPr lang="en-US" sz="2000" b="1" dirty="0">
              <a:latin typeface="Adobe Devanagari"/>
              <a:cs typeface="Adobe Devanagari" pitchFamily="18" charset="0"/>
            </a:endParaRPr>
          </a:p>
        </p:txBody>
      </p:sp>
    </p:spTree>
    <p:extLst>
      <p:ext uri="{BB962C8B-B14F-4D97-AF65-F5344CB8AC3E}">
        <p14:creationId xmlns:p14="http://schemas.microsoft.com/office/powerpoint/2010/main" val="794962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5671</TotalTime>
  <Words>26</Words>
  <Application>Microsoft Office PowerPoint</Application>
  <PresentationFormat>Widescreen</PresentationFormat>
  <Paragraphs>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Adobe Devanagari</vt:lpstr>
      <vt:lpstr>Arial</vt:lpstr>
      <vt:lpstr>Calibri</vt:lpstr>
      <vt:lpstr>Calibri Light</vt:lpstr>
      <vt:lpstr>Office Theme</vt:lpstr>
      <vt:lpstr>DAAD Deutscher Akademischer Austauschdienst (German Academic Exchange Service)   „In-Country / In-Region Scholarship Programme“  Call for Scholarship Applications 2017  at University of Nigeria, Nsukka  in Nigeria   Funded by the Federal Ministry for Economic Cooperation and Development (BMZ)   Application Closing: Date: 10th May 2019  </vt:lpstr>
      <vt:lpstr>The In-Country/In-Region Scholarship Programme supports studies in subject areas with strong relevance to national development.   The scholarships at UNN are available in the following fields:   • Agricultural Bioresources Engineering  • Agricultural Sciences  • Biochemistry  • Electronic Engineering  • Mechanical Engineering  • Microbiology  • Pharmacy  • Social Sciences  • Zoology   Please note that applicants for the scholarship must submit their application to the University of Nigeria at the latest 10th May, 2019. Shortlisted Candidate will be contacted shortly afterwards and directed to complete the second stage submission on the DAAD web portal.    For further information and application procedure, see the following: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BLUEPRINT</dc:title>
  <dc:creator>USER</dc:creator>
  <cp:lastModifiedBy>Chukwunonso Odimegwu</cp:lastModifiedBy>
  <cp:revision>64</cp:revision>
  <dcterms:created xsi:type="dcterms:W3CDTF">2017-01-30T16:14:38Z</dcterms:created>
  <dcterms:modified xsi:type="dcterms:W3CDTF">2019-04-18T14:58:22Z</dcterms:modified>
</cp:coreProperties>
</file>