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98" r:id="rId2"/>
    <p:sldId id="257" r:id="rId3"/>
    <p:sldId id="292" r:id="rId4"/>
    <p:sldId id="294" r:id="rId5"/>
    <p:sldId id="258" r:id="rId6"/>
    <p:sldId id="259" r:id="rId7"/>
    <p:sldId id="284" r:id="rId8"/>
    <p:sldId id="285" r:id="rId9"/>
    <p:sldId id="286" r:id="rId10"/>
    <p:sldId id="260" r:id="rId11"/>
    <p:sldId id="263" r:id="rId12"/>
    <p:sldId id="296" r:id="rId13"/>
    <p:sldId id="262" r:id="rId14"/>
    <p:sldId id="287" r:id="rId15"/>
    <p:sldId id="288" r:id="rId16"/>
    <p:sldId id="279" r:id="rId17"/>
    <p:sldId id="280" r:id="rId18"/>
    <p:sldId id="281" r:id="rId19"/>
    <p:sldId id="282" r:id="rId20"/>
    <p:sldId id="283" r:id="rId21"/>
    <p:sldId id="272" r:id="rId22"/>
    <p:sldId id="295" r:id="rId23"/>
    <p:sldId id="290" r:id="rId24"/>
    <p:sldId id="299" r:id="rId25"/>
    <p:sldId id="261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E7EECC-C986-4FB5-97FA-9CAC67915EB4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52142D-F00C-48BE-A557-BB8F1F8E2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757908-4FB1-4477-88ED-20D737E5AA1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045F64F-E970-4762-8C72-E86C4377895A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D93F784-883B-4CEB-A8A9-96AFAC0D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D6AD6-1693-46B5-97EA-4740C1161E7C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8A07-FEF2-43A5-A3C4-5DD0AE676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2B1C-FAF2-4763-8DCA-FBC3E60FC044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CC935-5A71-493B-8083-A4447CFAA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37903-8F59-4760-A857-23971D3BC2DC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B92A-38E9-4BE2-B128-8BE3B58FA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59AC73-1D03-4241-BCB9-FB981182FB09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B46958-7223-4266-8FDF-69F5C16AB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5930BF-C46F-4BF5-A5EC-FC19C1AB686C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967CD7-1BE8-4DE5-A3DE-AC760BB94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5C5593C-7AA7-4987-A330-DA20C9D593D9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D42B32-0124-4761-8286-70F3F1BBC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B23078-36A5-47A5-A939-08A5F04979E7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F6AA3B-52A0-412B-972F-9F0E518B4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25C73-0EA7-4FC2-BB1E-9E890A6A9C61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0027F-E69E-461C-8CC5-490CE09BF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3D5C14-A43D-4CF4-957E-DACAB32B0935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A636F5-CF6C-4548-9F32-DCE9ADA55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C71C42E-9012-4CE2-94C8-D6EA8CACFDD7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1828E6A-D124-4BC0-BB96-A51E6F402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3445B5F-35EE-493E-913A-028ACC175DC7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4ADC80D-AAC7-41B7-B1C4-6B4A15699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29" r:id="rId2"/>
    <p:sldLayoutId id="2147483834" r:id="rId3"/>
    <p:sldLayoutId id="2147483835" r:id="rId4"/>
    <p:sldLayoutId id="2147483836" r:id="rId5"/>
    <p:sldLayoutId id="2147483837" r:id="rId6"/>
    <p:sldLayoutId id="2147483830" r:id="rId7"/>
    <p:sldLayoutId id="2147483838" r:id="rId8"/>
    <p:sldLayoutId id="2147483839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urmitin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654300"/>
          </a:xfrm>
        </p:spPr>
        <p:txBody>
          <a:bodyPr>
            <a:normAutofit fontScale="5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800" b="1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b="1" i="1" dirty="0" smtClean="0">
                <a:solidFill>
                  <a:srgbClr val="00B050"/>
                </a:solidFill>
                <a:latin typeface="Britannic Bold" pitchFamily="34" charset="0"/>
              </a:rPr>
              <a:t>Emmanuel Chukwudi Ihekwoaba, Ph.D</a:t>
            </a:r>
            <a:r>
              <a:rPr lang="en-US" i="1" dirty="0" smtClean="0">
                <a:solidFill>
                  <a:srgbClr val="00B050"/>
                </a:solidFill>
                <a:latin typeface="Britannic Bold" pitchFamily="34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solidFill>
                  <a:srgbClr val="FF0000"/>
                </a:solidFill>
                <a:latin typeface="Britannic Bold" pitchFamily="34" charset="0"/>
              </a:rPr>
              <a:t>08080260062 - </a:t>
            </a:r>
            <a:r>
              <a:rPr lang="en-US" i="1" dirty="0" err="1" smtClean="0">
                <a:solidFill>
                  <a:srgbClr val="FF0000"/>
                </a:solidFill>
                <a:latin typeface="Britannic Bold" pitchFamily="34" charset="0"/>
              </a:rPr>
              <a:t>Whatsapp</a:t>
            </a:r>
            <a:endParaRPr lang="en-US" i="1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solidFill>
                  <a:srgbClr val="FF0000"/>
                </a:solidFill>
                <a:latin typeface="Britannic Bold" pitchFamily="34" charset="0"/>
              </a:rPr>
              <a:t>08059792809 /08038814838 - Voice Call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solidFill>
                  <a:srgbClr val="00B050"/>
                </a:solidFill>
                <a:latin typeface="Britannic Bold" pitchFamily="34" charset="0"/>
              </a:rPr>
              <a:t>emmanuel.ihekwoaba@unn.edu.ng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solidFill>
                <a:srgbClr val="FF0000"/>
              </a:solidFill>
              <a:latin typeface="Britannic Bold" pitchFamily="34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Britannic Bold" pitchFamily="34" charset="0"/>
              </a:rPr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000" b="1" i="1" dirty="0" smtClean="0">
                <a:solidFill>
                  <a:srgbClr val="00B050"/>
                </a:solidFill>
                <a:latin typeface="Georgia" pitchFamily="18" charset="0"/>
              </a:rPr>
              <a:t>University of Nigeria,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3000" b="1" i="1" dirty="0" smtClean="0">
                <a:solidFill>
                  <a:srgbClr val="00B050"/>
                </a:solidFill>
                <a:latin typeface="Georgia" pitchFamily="18" charset="0"/>
              </a:rPr>
              <a:t>Nsukka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  <a:latin typeface="Georgia" pitchFamily="18" charset="0"/>
              </a:rPr>
              <a:t>Date:</a:t>
            </a:r>
            <a:r>
              <a:rPr lang="en-US" sz="2400" b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Georgia" pitchFamily="18" charset="0"/>
              </a:rPr>
              <a:t>8</a:t>
            </a:r>
            <a:r>
              <a:rPr lang="en-US" sz="2400" b="1" i="1" baseline="30000" dirty="0" smtClean="0">
                <a:solidFill>
                  <a:srgbClr val="FF0000"/>
                </a:solidFill>
                <a:latin typeface="Georgia" pitchFamily="18" charset="0"/>
              </a:rPr>
              <a:t>th</a:t>
            </a:r>
            <a:r>
              <a:rPr lang="en-US" sz="2400" b="1" i="1" dirty="0" smtClean="0">
                <a:solidFill>
                  <a:srgbClr val="FF0000"/>
                </a:solidFill>
                <a:latin typeface="Georgia" pitchFamily="18" charset="0"/>
              </a:rPr>
              <a:t>  May, 2019</a:t>
            </a:r>
            <a:endParaRPr lang="en-US" sz="24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/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0" i="1" dirty="0" smtClean="0">
                <a:solidFill>
                  <a:srgbClr val="00B050"/>
                </a:solidFill>
                <a:latin typeface="Bernard MT Condensed" pitchFamily="18" charset="0"/>
                <a:ea typeface="Batang" pitchFamily="18" charset="-127"/>
              </a:rPr>
              <a:t>Steps to stay out of plagiarism using modern tools:</a:t>
            </a:r>
            <a:br>
              <a:rPr lang="en-US" b="0" i="1" dirty="0" smtClean="0">
                <a:solidFill>
                  <a:srgbClr val="00B050"/>
                </a:solidFill>
                <a:latin typeface="Bernard MT Condensed" pitchFamily="18" charset="0"/>
                <a:ea typeface="Batang" pitchFamily="18" charset="-127"/>
              </a:rPr>
            </a:br>
            <a:r>
              <a:rPr lang="en-US" b="0" i="1" dirty="0" smtClean="0">
                <a:solidFill>
                  <a:srgbClr val="00B050"/>
                </a:solidFill>
                <a:latin typeface="Bernard MT Condensed" pitchFamily="18" charset="0"/>
                <a:ea typeface="Batang" pitchFamily="18" charset="-127"/>
              </a:rPr>
              <a:t>Introduction to </a:t>
            </a:r>
            <a:r>
              <a:rPr lang="en-US" b="0" i="1" dirty="0" err="1" smtClean="0">
                <a:solidFill>
                  <a:srgbClr val="00B050"/>
                </a:solidFill>
                <a:latin typeface="Bernard MT Condensed" pitchFamily="18" charset="0"/>
                <a:ea typeface="Batang" pitchFamily="18" charset="-127"/>
              </a:rPr>
              <a:t>Turnit</a:t>
            </a:r>
            <a:r>
              <a:rPr lang="en-US" i="1" dirty="0" err="1" smtClean="0">
                <a:solidFill>
                  <a:srgbClr val="00B050"/>
                </a:solidFill>
                <a:latin typeface="Bernard MT Condensed" pitchFamily="18" charset="0"/>
                <a:ea typeface="Batang" pitchFamily="18" charset="-127"/>
              </a:rPr>
              <a:t>in</a:t>
            </a:r>
            <a:endParaRPr lang="en-US" i="1" dirty="0">
              <a:solidFill>
                <a:srgbClr val="00B050"/>
              </a:solidFill>
              <a:latin typeface="Bernard MT Condensed" pitchFamily="18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What it looks like &amp; How  </a:t>
            </a:r>
            <a:r>
              <a:rPr lang="en-US" dirty="0" err="1" smtClean="0">
                <a:solidFill>
                  <a:srgbClr val="FF0000"/>
                </a:solidFill>
              </a:rPr>
              <a:t>Turnitin</a:t>
            </a:r>
            <a:r>
              <a:rPr lang="en-US" dirty="0" smtClean="0">
                <a:solidFill>
                  <a:srgbClr val="FF0000"/>
                </a:solidFill>
              </a:rPr>
              <a:t> works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 t="3896" r="697" b="7793"/>
          <a:stretch>
            <a:fillRect/>
          </a:stretch>
        </p:blipFill>
        <p:spPr bwMode="auto">
          <a:xfrm>
            <a:off x="0" y="1524000"/>
            <a:ext cx="9601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Up Arrow 5"/>
          <p:cNvSpPr/>
          <p:nvPr/>
        </p:nvSpPr>
        <p:spPr>
          <a:xfrm>
            <a:off x="8610600" y="2057400"/>
            <a:ext cx="228600" cy="7620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53400" y="1447800"/>
            <a:ext cx="12192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Login Page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 t="3125" r="1611" b="6250"/>
          <a:stretch>
            <a:fillRect/>
          </a:stretch>
        </p:blipFill>
        <p:spPr bwMode="auto">
          <a:xfrm>
            <a:off x="-76200" y="1524000"/>
            <a:ext cx="9220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flipV="1">
            <a:off x="4038600" y="5410200"/>
            <a:ext cx="42672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1000" y="3505200"/>
            <a:ext cx="4267200" cy="152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2" name="TextBox 9"/>
          <p:cNvSpPr txBox="1">
            <a:spLocks noChangeArrowheads="1"/>
          </p:cNvSpPr>
          <p:nvPr/>
        </p:nvSpPr>
        <p:spPr bwMode="auto">
          <a:xfrm rot="10800000" flipV="1">
            <a:off x="7239000" y="3810000"/>
            <a:ext cx="1600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Enter  your login details here</a:t>
            </a:r>
          </a:p>
        </p:txBody>
      </p:sp>
      <p:sp>
        <p:nvSpPr>
          <p:cNvPr id="19463" name="TextBox 10"/>
          <p:cNvSpPr txBox="1">
            <a:spLocks noChangeArrowheads="1"/>
          </p:cNvSpPr>
          <p:nvPr/>
        </p:nvSpPr>
        <p:spPr bwMode="auto">
          <a:xfrm>
            <a:off x="6553200" y="5410200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rebuchet MS" pitchFamily="34" charset="0"/>
              </a:rPr>
              <a:t>To reset your password click on reset password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2286000"/>
            <a:ext cx="28194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Type in your username and password</a:t>
            </a:r>
          </a:p>
          <a:p>
            <a:pPr algn="ctr">
              <a:defRPr/>
            </a:pPr>
            <a:r>
              <a:rPr lang="en-US" dirty="0"/>
              <a:t> ( University email as username)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7200" y="5029200"/>
            <a:ext cx="2133600" cy="1219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To reset your password if your cannot remember 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916113"/>
            <a:ext cx="8497887" cy="3875087"/>
          </a:xfrm>
        </p:spPr>
        <p:txBody>
          <a:bodyPr>
            <a:normAutofit fontScale="92500" lnSpcReduction="20000"/>
          </a:bodyPr>
          <a:lstStyle/>
          <a:p>
            <a:pPr marL="566737" indent="-45720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dirty="0"/>
              <a:t>Go to </a:t>
            </a:r>
            <a:r>
              <a:rPr lang="en-GB" u="sng" dirty="0" smtClean="0"/>
              <a:t>www.turnitin.com</a:t>
            </a:r>
            <a:endParaRPr lang="en-GB" dirty="0"/>
          </a:p>
          <a:p>
            <a:pPr marL="566737" indent="-45720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dirty="0"/>
              <a:t>Click “sign up” on top menu bar</a:t>
            </a:r>
          </a:p>
          <a:p>
            <a:pPr marL="566737" indent="-45720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dirty="0"/>
              <a:t>Click enrol as a student</a:t>
            </a:r>
          </a:p>
          <a:p>
            <a:pPr marL="566737" indent="-45720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dirty="0"/>
              <a:t>Under ‘create a user profile’ select ‘student’ as user type.</a:t>
            </a:r>
          </a:p>
          <a:p>
            <a:pPr marL="566737" indent="-45720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dirty="0"/>
              <a:t>Enter Class ID</a:t>
            </a:r>
            <a:r>
              <a:rPr lang="en-GB" dirty="0" smtClean="0"/>
              <a:t>: </a:t>
            </a:r>
            <a:r>
              <a:rPr lang="en-GB" b="1" dirty="0" smtClean="0"/>
              <a:t>(module code)</a:t>
            </a:r>
            <a:endParaRPr lang="en-GB" dirty="0"/>
          </a:p>
          <a:p>
            <a:pPr marL="566737" indent="-45720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dirty="0"/>
              <a:t>Enter enrolment password: </a:t>
            </a:r>
            <a:r>
              <a:rPr lang="en-GB" b="1" dirty="0"/>
              <a:t>(module name)</a:t>
            </a:r>
            <a:endParaRPr lang="en-GB" dirty="0"/>
          </a:p>
          <a:p>
            <a:pPr marL="566737" indent="-457200" eaLnBrk="1" fontAlgn="auto" hangingPunct="1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GB" dirty="0"/>
              <a:t>Follow instructions on the screen to create your own personal login </a:t>
            </a:r>
            <a:r>
              <a:rPr lang="en-GB" dirty="0" smtClean="0"/>
              <a:t>(UNN email </a:t>
            </a:r>
            <a:r>
              <a:rPr lang="en-GB" dirty="0"/>
              <a:t>address) and password </a:t>
            </a:r>
          </a:p>
          <a:p>
            <a:pPr marL="566737" indent="-457200" eaLnBrk="1" fontAlgn="auto" hangingPunct="1">
              <a:spcAft>
                <a:spcPts val="0"/>
              </a:spcAft>
              <a:buSzPct val="100000"/>
              <a:buFont typeface="Wingdings 2" pitchFamily="18" charset="2"/>
              <a:buNone/>
              <a:defRPr/>
            </a:pPr>
            <a:r>
              <a:rPr lang="en-GB" b="1" u="sng" dirty="0"/>
              <a:t>(Remember your password for later assignments)</a:t>
            </a:r>
            <a:endParaRPr lang="en-GB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96751"/>
            <a:ext cx="7924800" cy="50405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3200" dirty="0">
                <a:solidFill>
                  <a:srgbClr val="FF0000"/>
                </a:solidFill>
              </a:rPr>
              <a:t>Instructions for Students -  to create user profiles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484" name="Picture 2" descr="C:\Users\user\Desktop\Swiss Golden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609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70C0"/>
                </a:solidFill>
                <a:hlinkClick r:id="rId2"/>
              </a:rPr>
              <a:t>www.turnitin.com</a:t>
            </a:r>
            <a:endParaRPr lang="en-US" smtClean="0">
              <a:solidFill>
                <a:srgbClr val="0070C0"/>
              </a:solidFill>
            </a:endParaRPr>
          </a:p>
          <a:p>
            <a:pPr eaLnBrk="1" hangingPunct="1"/>
            <a:r>
              <a:rPr lang="en-US" smtClean="0"/>
              <a:t>Enter your username and password ( Must be University email)</a:t>
            </a:r>
          </a:p>
          <a:p>
            <a:pPr eaLnBrk="1" hangingPunct="1"/>
            <a:r>
              <a:rPr lang="en-US" b="1" smtClean="0"/>
              <a:t>For first time users</a:t>
            </a:r>
          </a:p>
          <a:p>
            <a:pPr eaLnBrk="1" hangingPunct="1"/>
            <a:r>
              <a:rPr lang="en-US" smtClean="0"/>
              <a:t> A mail will be sent to your UNN email account .</a:t>
            </a:r>
          </a:p>
          <a:p>
            <a:pPr eaLnBrk="1" hangingPunct="1"/>
            <a:r>
              <a:rPr lang="en-US" smtClean="0"/>
              <a:t>Click on the link and follow the instructions 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 OR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606" r="943" b="4546"/>
          <a:stretch>
            <a:fillRect/>
          </a:stretch>
        </p:blipFill>
        <p:spPr>
          <a:xfrm>
            <a:off x="0" y="1600200"/>
            <a:ext cx="8001000" cy="4953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Class home Page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7688" y="1481138"/>
            <a:ext cx="8048625" cy="452596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Assignment page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7688" y="1481138"/>
            <a:ext cx="8048625" cy="452596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Filling all necessary details and upload from computer, dropbox or google drive. Depends on where your work is saved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797" b="4349"/>
          <a:stretch>
            <a:fillRect/>
          </a:stretch>
        </p:blipFill>
        <p:spPr>
          <a:xfrm>
            <a:off x="457200" y="1066800"/>
            <a:ext cx="7239000" cy="53340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Click Confirm once uploading is done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Click on “ Go to assignment inbox”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/>
          <a:srcRect t="4111" r="870" b="4111"/>
          <a:stretch>
            <a:fillRect/>
          </a:stretch>
        </p:blipFill>
        <p:spPr bwMode="auto">
          <a:xfrm>
            <a:off x="0" y="1371600"/>
            <a:ext cx="868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152400" y="1676400"/>
            <a:ext cx="5486400" cy="3810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8229600" cy="4648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Keep refreshing your URL to get your result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Plagiarism and some tips to avoid plagiarism</a:t>
            </a:r>
          </a:p>
          <a:p>
            <a:pPr eaLnBrk="1" hangingPunct="1"/>
            <a:r>
              <a:rPr lang="en-US" smtClean="0"/>
              <a:t>Meaning of Turnitin</a:t>
            </a:r>
          </a:p>
          <a:p>
            <a:pPr eaLnBrk="1" hangingPunct="1"/>
            <a:r>
              <a:rPr lang="en-US" smtClean="0"/>
              <a:t>Purpose of Turnitin</a:t>
            </a:r>
          </a:p>
          <a:p>
            <a:pPr eaLnBrk="1" hangingPunct="1"/>
            <a:r>
              <a:rPr lang="en-US" smtClean="0"/>
              <a:t>What Turnitin looks like and How  Turnitin works</a:t>
            </a:r>
          </a:p>
          <a:p>
            <a:pPr eaLnBrk="1" hangingPunct="1"/>
            <a:r>
              <a:rPr lang="en-US" smtClean="0"/>
              <a:t>Materials that can be checked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i="1" dirty="0" smtClean="0">
                <a:solidFill>
                  <a:srgbClr val="FF0000"/>
                </a:solidFill>
              </a:rPr>
              <a:t>Outline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45720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Once the result is out, click on the highlighted colour, it takes you to another page to see the originality report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/>
          <a:srcRect t="10345" b="5173"/>
          <a:stretch>
            <a:fillRect/>
          </a:stretch>
        </p:blipFill>
        <p:spPr bwMode="auto">
          <a:xfrm>
            <a:off x="381000" y="2438400"/>
            <a:ext cx="723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3162300" y="3238500"/>
            <a:ext cx="35052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1232" b="4524"/>
          <a:stretch>
            <a:fillRect/>
          </a:stretch>
        </p:blipFill>
        <p:spPr>
          <a:xfrm>
            <a:off x="228600" y="1600200"/>
            <a:ext cx="7696200" cy="4800600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Originality report from originality check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391400" y="1600200"/>
            <a:ext cx="13716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1828800"/>
            <a:ext cx="7239000" cy="40703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Originality report from originality check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239000" y="2209800"/>
            <a:ext cx="1371600" cy="3048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7688" y="1481138"/>
            <a:ext cx="8048625" cy="4525962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You can resubmit again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67400" y="47244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3314700" y="2019300"/>
            <a:ext cx="3962400" cy="236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2971800" y="4724400"/>
            <a:ext cx="17526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71600" y="4038600"/>
            <a:ext cx="1905000" cy="990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date due still allows to resubmit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Never allow your settings to be in ‘Standard Repository’</a:t>
            </a:r>
          </a:p>
          <a:p>
            <a:pPr eaLnBrk="1" hangingPunct="1"/>
            <a:r>
              <a:rPr lang="en-US" sz="2400" smtClean="0"/>
              <a:t>Always set it in No Repository</a:t>
            </a:r>
          </a:p>
          <a:p>
            <a:pPr eaLnBrk="1" hangingPunct="1"/>
            <a:r>
              <a:rPr lang="en-US" sz="2400" smtClean="0"/>
              <a:t>Always copy out your Class and Paper/Submission IDs</a:t>
            </a:r>
          </a:p>
          <a:p>
            <a:pPr eaLnBrk="1" hangingPunct="1"/>
            <a:r>
              <a:rPr lang="en-US" sz="2400" smtClean="0"/>
              <a:t>Never delete your submissions</a:t>
            </a:r>
          </a:p>
          <a:p>
            <a:pPr eaLnBrk="1" hangingPunct="1"/>
            <a:r>
              <a:rPr lang="en-US" sz="2400" smtClean="0"/>
              <a:t>Always seek Admin help when you run into any challenge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Tips to avoid trouble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Login </a:t>
            </a:r>
          </a:p>
          <a:p>
            <a:pPr eaLnBrk="1" hangingPunct="1"/>
            <a:r>
              <a:rPr lang="en-US" smtClean="0"/>
              <a:t>submit your assignment  and check the similarity index</a:t>
            </a:r>
          </a:p>
          <a:p>
            <a:pPr eaLnBrk="1" hangingPunct="1"/>
            <a:r>
              <a:rPr lang="en-US" smtClean="0"/>
              <a:t>If it is high, rework it and submit again if you have the permission to resubmit.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4676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Hands on Practical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someone's ideas or words without citing appropriately (giving credit to the author). 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What is plagiarism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Print out the materials, read them understand the main idea of the writer and  put those ideas in your own words. </a:t>
            </a:r>
          </a:p>
          <a:p>
            <a:pPr eaLnBrk="1" hangingPunct="1"/>
            <a:r>
              <a:rPr lang="en-US" smtClean="0"/>
              <a:t>Avoid copy and paste</a:t>
            </a:r>
          </a:p>
          <a:p>
            <a:pPr eaLnBrk="1" hangingPunct="1"/>
            <a:r>
              <a:rPr lang="en-US" smtClean="0"/>
              <a:t>Avoid reading the materials online</a:t>
            </a:r>
          </a:p>
          <a:p>
            <a:pPr eaLnBrk="1" hangingPunct="1"/>
            <a:r>
              <a:rPr lang="en-US" smtClean="0"/>
              <a:t>Ensure you always acknowledge the authors/source s you cited in your work.</a:t>
            </a:r>
          </a:p>
          <a:p>
            <a:pPr eaLnBrk="1" hangingPunct="1"/>
            <a:r>
              <a:rPr lang="en-US" smtClean="0"/>
              <a:t>Even if you did not copy the author verbatim but used his/her idea you must acknowledge the source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How to avoid plagiarism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 a tool used to check the originality of written research works of students and academics </a:t>
            </a:r>
          </a:p>
          <a:p>
            <a:pPr eaLnBrk="1" hangingPunct="1"/>
            <a:r>
              <a:rPr lang="en-US" smtClean="0"/>
              <a:t>It helps one to stay away from plagiarism </a:t>
            </a:r>
          </a:p>
          <a:p>
            <a:pPr eaLnBrk="1" hangingPunct="1"/>
            <a:r>
              <a:rPr lang="en-US" smtClean="0"/>
              <a:t>Many universities in the world has adopted it to ensure academic integrity in their institutions and also check plagiarism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Meaning of </a:t>
            </a:r>
            <a:r>
              <a:rPr lang="en-US" dirty="0" err="1" smtClean="0">
                <a:solidFill>
                  <a:srgbClr val="FF0000"/>
                </a:solidFill>
              </a:rPr>
              <a:t>Turnitin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</a:t>
            </a:r>
            <a:r>
              <a:rPr lang="en-US" smtClean="0"/>
              <a:t>for  plagiarism check</a:t>
            </a:r>
          </a:p>
          <a:p>
            <a:pPr eaLnBrk="1" hangingPunct="1"/>
            <a:r>
              <a:rPr lang="en-US" smtClean="0"/>
              <a:t>students  are accountable for what they submit </a:t>
            </a:r>
          </a:p>
          <a:p>
            <a:pPr eaLnBrk="1" hangingPunct="1"/>
            <a:r>
              <a:rPr lang="en-US" smtClean="0"/>
              <a:t>To check similarity of text to sources</a:t>
            </a:r>
          </a:p>
          <a:p>
            <a:pPr eaLnBrk="1" hangingPunct="1"/>
            <a:r>
              <a:rPr lang="en-US" smtClean="0"/>
              <a:t>To improve teaching and learning</a:t>
            </a:r>
          </a:p>
          <a:p>
            <a:pPr eaLnBrk="1" hangingPunct="1"/>
            <a:r>
              <a:rPr lang="en-US" smtClean="0"/>
              <a:t>To guide against  misuse of online sources in research writing </a:t>
            </a:r>
          </a:p>
          <a:p>
            <a:pPr eaLnBrk="1" hangingPunct="1"/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Purpose of </a:t>
            </a:r>
            <a:r>
              <a:rPr lang="en-US" dirty="0" err="1" smtClean="0">
                <a:solidFill>
                  <a:srgbClr val="FF0000"/>
                </a:solidFill>
              </a:rPr>
              <a:t>Turnitin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MS Word, WordPerfect, PostScript, PDF, HTML, RTF, and plain text documents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dirty="0" smtClean="0"/>
              <a:t>Turnitin.com </a:t>
            </a:r>
            <a:r>
              <a:rPr lang="en-GB" b="1" u="sng" dirty="0" smtClean="0"/>
              <a:t>DOES NOT </a:t>
            </a:r>
            <a:r>
              <a:rPr lang="en-GB" dirty="0" smtClean="0"/>
              <a:t>check files in graphic formats such as TIFF, EPS, PSD, JPEG, PICT, etc.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Document Size: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Less than 40mb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sz="2800" dirty="0" smtClean="0"/>
              <a:t>Has a minimum of 25 words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GB" sz="2800" dirty="0" smtClean="0"/>
              <a:t>Less than 400pages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GB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Materials that can be checked in </a:t>
            </a:r>
            <a:r>
              <a:rPr lang="en-US" dirty="0" err="1" smtClean="0">
                <a:solidFill>
                  <a:srgbClr val="FF0000"/>
                </a:solidFill>
              </a:rPr>
              <a:t>Turnitin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228600" y="1609725"/>
            <a:ext cx="7848600" cy="4846638"/>
          </a:xfrm>
        </p:spPr>
        <p:txBody>
          <a:bodyPr/>
          <a:lstStyle/>
          <a:p>
            <a:pPr eaLnBrk="1" hangingPunct="1"/>
            <a:r>
              <a:rPr lang="en-US" smtClean="0"/>
              <a:t>Originality Check – plagiarism detection</a:t>
            </a:r>
          </a:p>
          <a:p>
            <a:pPr eaLnBrk="1" hangingPunct="1"/>
            <a:r>
              <a:rPr lang="en-US" smtClean="0"/>
              <a:t>Grade Mark  -  Grading  of student work</a:t>
            </a:r>
          </a:p>
          <a:p>
            <a:pPr eaLnBrk="1" hangingPunct="1"/>
            <a:r>
              <a:rPr lang="en-US" smtClean="0"/>
              <a:t>Peer Mark – students reviewing each others work</a:t>
            </a:r>
          </a:p>
          <a:p>
            <a:pPr eaLnBrk="1" hangingPunct="1"/>
            <a:r>
              <a:rPr lang="en-US" smtClean="0"/>
              <a:t>Grade Book – recording of results</a:t>
            </a:r>
          </a:p>
          <a:p>
            <a:pPr eaLnBrk="1" hangingPunct="1"/>
            <a:endParaRPr lang="en-US" smtClean="0"/>
          </a:p>
          <a:p>
            <a:pPr eaLnBrk="1" hangingPunct="1">
              <a:buFont typeface="Wingdings 2" pitchFamily="18" charset="2"/>
              <a:buNone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Support tools in </a:t>
            </a:r>
            <a:r>
              <a:rPr lang="en-US" dirty="0" err="1" smtClean="0">
                <a:solidFill>
                  <a:srgbClr val="FF0000"/>
                </a:solidFill>
              </a:rPr>
              <a:t>Turnitin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BLUE (1) indicates that there are &lt;0% matches</a:t>
            </a:r>
            <a:r>
              <a:rPr lang="en-US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GREEN (2) 1%-25%</a:t>
            </a:r>
            <a:r>
              <a:rPr lang="en-US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YELLOW (3) 26%-50%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ORANGE (4) 51%-75%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RED (5) 76%-100%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Similarity index Indicators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5325</TotalTime>
  <Words>692</Words>
  <Application>Microsoft Office PowerPoint</Application>
  <PresentationFormat>On-screen Show (4:3)</PresentationFormat>
  <Paragraphs>98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Lucida Sans Unicode</vt:lpstr>
      <vt:lpstr>Wingdings 3</vt:lpstr>
      <vt:lpstr>Verdana</vt:lpstr>
      <vt:lpstr>Wingdings 2</vt:lpstr>
      <vt:lpstr>Calibri</vt:lpstr>
      <vt:lpstr>Britannic Bold</vt:lpstr>
      <vt:lpstr>Georgia</vt:lpstr>
      <vt:lpstr>Garamond</vt:lpstr>
      <vt:lpstr>Trebuchet MS</vt:lpstr>
      <vt:lpstr>Concourse</vt:lpstr>
      <vt:lpstr>Steps to stay out of plagiarism using modern tools: Introduction to Turnitin</vt:lpstr>
      <vt:lpstr>Outline </vt:lpstr>
      <vt:lpstr>What is plagiarism </vt:lpstr>
      <vt:lpstr>How to avoid plagiarism </vt:lpstr>
      <vt:lpstr>Meaning of Turnitin </vt:lpstr>
      <vt:lpstr>Purpose of Turnitin </vt:lpstr>
      <vt:lpstr>Materials that can be checked in Turnitin</vt:lpstr>
      <vt:lpstr>Support tools in Turnitin </vt:lpstr>
      <vt:lpstr>Similarity index Indicators</vt:lpstr>
      <vt:lpstr> What it looks like &amp; How  Turnitin works </vt:lpstr>
      <vt:lpstr>Login Page</vt:lpstr>
      <vt:lpstr>Instructions for Students -  to create user profiles</vt:lpstr>
      <vt:lpstr>Slide 13</vt:lpstr>
      <vt:lpstr>Class home Page</vt:lpstr>
      <vt:lpstr>Assignment page</vt:lpstr>
      <vt:lpstr>Filling all necessary details and upload from computer, dropbox or google drive. Depends on where your work is saved</vt:lpstr>
      <vt:lpstr>Click Confirm once uploading is done</vt:lpstr>
      <vt:lpstr>Click on “ Go to assignment inbox”</vt:lpstr>
      <vt:lpstr>Keep refreshing your URL to get your result</vt:lpstr>
      <vt:lpstr>Slide 20</vt:lpstr>
      <vt:lpstr>Originality report from originality check</vt:lpstr>
      <vt:lpstr>Originality report from originality check</vt:lpstr>
      <vt:lpstr>You can resubmit again</vt:lpstr>
      <vt:lpstr>Tips to avoid trouble</vt:lpstr>
      <vt:lpstr>Hands on Practical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Turnitin</dc:title>
  <dc:creator>SCHOLA</dc:creator>
  <cp:lastModifiedBy>USER</cp:lastModifiedBy>
  <cp:revision>116</cp:revision>
  <dcterms:created xsi:type="dcterms:W3CDTF">2016-06-06T20:32:50Z</dcterms:created>
  <dcterms:modified xsi:type="dcterms:W3CDTF">2019-11-22T04:34:45Z</dcterms:modified>
</cp:coreProperties>
</file>