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58" r:id="rId3"/>
    <p:sldId id="259" r:id="rId4"/>
    <p:sldId id="267" r:id="rId5"/>
    <p:sldId id="268" r:id="rId6"/>
    <p:sldId id="269" r:id="rId7"/>
    <p:sldId id="270" r:id="rId8"/>
    <p:sldId id="272" r:id="rId9"/>
    <p:sldId id="260" r:id="rId10"/>
    <p:sldId id="294" r:id="rId11"/>
    <p:sldId id="265" r:id="rId12"/>
    <p:sldId id="274" r:id="rId13"/>
    <p:sldId id="321" r:id="rId14"/>
    <p:sldId id="279" r:id="rId15"/>
    <p:sldId id="284" r:id="rId16"/>
    <p:sldId id="285" r:id="rId17"/>
    <p:sldId id="322" r:id="rId18"/>
    <p:sldId id="288" r:id="rId19"/>
    <p:sldId id="289" r:id="rId20"/>
    <p:sldId id="291" r:id="rId21"/>
    <p:sldId id="296" r:id="rId22"/>
    <p:sldId id="297" r:id="rId23"/>
    <p:sldId id="306" r:id="rId24"/>
    <p:sldId id="305" r:id="rId25"/>
    <p:sldId id="307" r:id="rId26"/>
    <p:sldId id="308" r:id="rId27"/>
    <p:sldId id="313" r:id="rId28"/>
    <p:sldId id="314" r:id="rId29"/>
    <p:sldId id="315" r:id="rId30"/>
    <p:sldId id="309" r:id="rId31"/>
    <p:sldId id="310" r:id="rId32"/>
    <p:sldId id="323" r:id="rId33"/>
    <p:sldId id="295" r:id="rId34"/>
    <p:sldId id="301" r:id="rId35"/>
    <p:sldId id="317" r:id="rId36"/>
    <p:sldId id="31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005024"/>
    <a:srgbClr val="10380E"/>
    <a:srgbClr val="00542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277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ACB0B4-6571-4F8E-81F8-392E7E64DBA5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A02F76-19AF-4EEA-911E-EEE6F1958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0CB34-4380-4329-8311-24E9B6A95D8F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B6BC-83CE-4AD5-A24A-54B249691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EAA4-83FC-48AA-9D9C-A301C2E186BF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CA363-9562-4B56-BBF8-73BB9D274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B29C6-8032-4CD1-ACF1-C945C58A425F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094C0-CA07-461E-A59F-DDD3EBF4C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9B63F-BDF9-4AF7-A192-24E37184C8BC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9FA10-B648-43DB-BC21-AE84A66300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32FE3-6256-40C9-B071-E9AAC4660D4E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41E7E-9FA9-49F2-B12C-EDA3E2D15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AB940-1594-4834-93AB-EC578AC159E8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71264-A15A-4DD2-95D7-768BA8C35C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B8EFC-922E-4E9C-958F-1A65F1B55368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9922-077B-4E26-B6AE-184A99085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059AA-3FF4-4C5E-9BE2-B345EF2FE143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96DB8-DDAE-4026-82D1-E9C3CC126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00F8-B268-4F81-9BD2-B568CD5C772A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2A279-CD99-44EE-ABB5-E1B0E5F15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9BF19-CBE1-4423-97AF-0CD8B20688E8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4613-9F8F-4023-BA12-3A636DB9D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E64A-841D-469B-9D20-5A037986A85F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D9EE4-B049-4022-8BD3-CD90E468C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C7A453-1138-46C6-B86B-235ACE34C1BC}" type="datetimeFigureOut">
              <a:rPr lang="en-US"/>
              <a:pPr>
                <a:defRPr/>
              </a:pPr>
              <a:t>11/22/2019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39D2C4-D6AF-4385-8BC3-B7C15D96B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qrcode.orcid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rcid.org/organizations/integrators/integration-chart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iki.duraspace.org/display/DSPACECRIS/ORCID+Integration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clarivate.com/products/scholarone/" TargetMode="External"/><Relationship Id="rId12" Type="http://schemas.openxmlformats.org/officeDocument/2006/relationships/hyperlink" Target="http://symplectic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cienceopen.com/" TargetMode="External"/><Relationship Id="rId11" Type="http://schemas.openxmlformats.org/officeDocument/2006/relationships/hyperlink" Target="https://clarivate.com/products/converis/" TargetMode="External"/><Relationship Id="rId5" Type="http://schemas.openxmlformats.org/officeDocument/2006/relationships/hyperlink" Target="http://guides.dataverse.org/en/latest/user/account.html" TargetMode="External"/><Relationship Id="rId10" Type="http://schemas.openxmlformats.org/officeDocument/2006/relationships/hyperlink" Target="https://www.elsevier.com/solutions/pure" TargetMode="External"/><Relationship Id="rId4" Type="http://schemas.openxmlformats.org/officeDocument/2006/relationships/hyperlink" Target="https://impactstory.org/" TargetMode="External"/><Relationship Id="rId9" Type="http://schemas.openxmlformats.org/officeDocument/2006/relationships/hyperlink" Target="https://www.uksg.org/webinars/cri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orcid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discourse.sci-gaia.eu/t/aphrc-and-eko-konnect-get-the-doi-prefixes-for-their-repositories/2439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orcid.org/blog/2013/12/09/organizational-affiliations-now-part-orcid-record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olar.google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bTeX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rcid.org/" TargetMode="External"/><Relationship Id="rId3" Type="http://schemas.openxmlformats.org/officeDocument/2006/relationships/hyperlink" Target="https://orcid.org/blog/2013/12/05/i-claimed-my-orcid-id-now-what" TargetMode="External"/><Relationship Id="rId7" Type="http://schemas.openxmlformats.org/officeDocument/2006/relationships/hyperlink" Target="https://www.elsevier.com/connect/authors-update/ten-reasons-to-get-and-use-an-orcid-id!" TargetMode="External"/><Relationship Id="rId2" Type="http://schemas.openxmlformats.org/officeDocument/2006/relationships/hyperlink" Target="https://indico.wacren.net/event/41/session/1/contribution/0/material/slides/0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ORCID" TargetMode="External"/><Relationship Id="rId5" Type="http://schemas.openxmlformats.org/officeDocument/2006/relationships/hyperlink" Target="http://www.scholar.google.com/" TargetMode="External"/><Relationship Id="rId10" Type="http://schemas.openxmlformats.org/officeDocument/2006/relationships/hyperlink" Target="https://wiki.duraspace.org/display/DSDOC5x/ORCID+Integration" TargetMode="External"/><Relationship Id="rId4" Type="http://schemas.openxmlformats.org/officeDocument/2006/relationships/hyperlink" Target="https://en.wikipedia.org/wiki/BibTeX" TargetMode="External"/><Relationship Id="rId9" Type="http://schemas.openxmlformats.org/officeDocument/2006/relationships/hyperlink" Target="https://wiki.duraspace.org/display/DSPACE/ORCID+Integration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n.wikipedia.org/wiki/Academic_authorship" TargetMode="External"/><Relationship Id="rId5" Type="http://schemas.openxmlformats.org/officeDocument/2006/relationships/hyperlink" Target="https://en.wikipedia.org/wiki/Scientist" TargetMode="External"/><Relationship Id="rId4" Type="http://schemas.openxmlformats.org/officeDocument/2006/relationships/hyperlink" Target="https://en.wikipedia.org/wiki/Alphanumeric_cod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ORC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476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762000" y="1752600"/>
            <a:ext cx="7239000" cy="150812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3200" b="1" dirty="0">
              <a:latin typeface="Calibri" pitchFamily="34" charset="0"/>
            </a:endParaRPr>
          </a:p>
          <a:p>
            <a:pPr algn="ctr">
              <a:defRPr/>
            </a:pPr>
            <a:r>
              <a:rPr lang="en-US" sz="2400" b="1" dirty="0">
                <a:latin typeface="Berlin Sans FB" pitchFamily="34" charset="0"/>
              </a:rPr>
              <a:t>TRACKING RESEARCH OUTPUTS USING </a:t>
            </a:r>
            <a:r>
              <a:rPr lang="en-US" sz="2800" b="1" u="sng" dirty="0" err="1">
                <a:solidFill>
                  <a:schemeClr val="bg1">
                    <a:lumMod val="50000"/>
                  </a:schemeClr>
                </a:solidFill>
                <a:latin typeface="Berlin Sans FB" pitchFamily="34" charset="0"/>
              </a:rPr>
              <a:t>ORC</a:t>
            </a:r>
            <a:r>
              <a:rPr lang="en-US" sz="2800" b="1" u="sng" dirty="0" err="1">
                <a:solidFill>
                  <a:srgbClr val="92D050"/>
                </a:solidFill>
                <a:latin typeface="Berlin Sans FB" pitchFamily="34" charset="0"/>
              </a:rPr>
              <a:t>iD</a:t>
            </a:r>
            <a:endParaRPr lang="en-US" sz="2800" b="1" u="sng" dirty="0">
              <a:solidFill>
                <a:srgbClr val="92D050"/>
              </a:solidFill>
              <a:latin typeface="Berlin Sans FB" pitchFamily="34" charset="0"/>
            </a:endParaRPr>
          </a:p>
          <a:p>
            <a:pPr>
              <a:defRPr/>
            </a:pPr>
            <a:endParaRPr lang="en-US" sz="3200" b="1" dirty="0">
              <a:latin typeface="Calibri" pitchFamily="34" charset="0"/>
            </a:endParaRPr>
          </a:p>
        </p:txBody>
      </p:sp>
      <p:pic>
        <p:nvPicPr>
          <p:cNvPr id="2052" name="Picture 4" descr="Image result for unn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1981200" y="3657600"/>
            <a:ext cx="6019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Bell MT" pitchFamily="18" charset="0"/>
              </a:rPr>
              <a:t>Training for </a:t>
            </a:r>
            <a:r>
              <a:rPr lang="en-US" sz="2400" b="1">
                <a:solidFill>
                  <a:srgbClr val="005024"/>
                </a:solidFill>
                <a:latin typeface="Bell MT" pitchFamily="18" charset="0"/>
              </a:rPr>
              <a:t>University of Nigeria </a:t>
            </a:r>
            <a:r>
              <a:rPr lang="en-US" sz="2400" b="1">
                <a:latin typeface="Bell MT" pitchFamily="18" charset="0"/>
              </a:rPr>
              <a:t>Staff</a:t>
            </a:r>
          </a:p>
          <a:p>
            <a:pPr algn="ctr"/>
            <a:endParaRPr lang="en-US" sz="2400" b="1">
              <a:latin typeface="Bell MT" pitchFamily="18" charset="0"/>
            </a:endParaRPr>
          </a:p>
        </p:txBody>
      </p:sp>
      <p:pic>
        <p:nvPicPr>
          <p:cNvPr id="9" name="Picture 2" descr="Image result for nnamdi azikiwe library"/>
          <p:cNvPicPr>
            <a:picLocks noChangeAspect="1" noChangeArrowheads="1"/>
          </p:cNvPicPr>
          <p:nvPr/>
        </p:nvPicPr>
        <p:blipFill>
          <a:blip r:embed="rId4" cstate="print"/>
          <a:srcRect t="11483" b="69378"/>
          <a:stretch>
            <a:fillRect/>
          </a:stretch>
        </p:blipFill>
        <p:spPr bwMode="auto">
          <a:xfrm>
            <a:off x="1371600" y="5715000"/>
            <a:ext cx="70104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ORC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476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28600" y="1371600"/>
            <a:ext cx="3810000" cy="52387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Berlin Sans FB" pitchFamily="34" charset="0"/>
              </a:rPr>
              <a:t>What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Berlin Sans FB" pitchFamily="34" charset="0"/>
              </a:rPr>
              <a:t>ORC</a:t>
            </a:r>
            <a:r>
              <a:rPr lang="en-US" sz="2800" b="1" dirty="0" err="1">
                <a:solidFill>
                  <a:srgbClr val="92D050"/>
                </a:solidFill>
                <a:latin typeface="Berlin Sans FB" pitchFamily="34" charset="0"/>
              </a:rPr>
              <a:t>iD</a:t>
            </a:r>
            <a:r>
              <a:rPr lang="en-US" sz="2800" b="1" dirty="0">
                <a:latin typeface="Berlin Sans FB" pitchFamily="34" charset="0"/>
              </a:rPr>
              <a:t> Does</a:t>
            </a:r>
          </a:p>
        </p:txBody>
      </p:sp>
      <p:pic>
        <p:nvPicPr>
          <p:cNvPr id="11268" name="Picture 4" descr="Image result for unn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838200" y="2209800"/>
            <a:ext cx="80772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Bell MT" pitchFamily="18" charset="0"/>
              </a:rPr>
              <a:t>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Bell MT" pitchFamily="18" charset="0"/>
              </a:rPr>
              <a:t>ORC</a:t>
            </a:r>
            <a:r>
              <a:rPr lang="en-US" sz="2800" b="1" dirty="0" err="1">
                <a:solidFill>
                  <a:srgbClr val="92D050"/>
                </a:solidFill>
                <a:latin typeface="Bell MT" pitchFamily="18" charset="0"/>
              </a:rPr>
              <a:t>iD</a:t>
            </a:r>
            <a:r>
              <a:rPr lang="en-US" sz="2800" dirty="0">
                <a:latin typeface="Bell MT" pitchFamily="18" charset="0"/>
              </a:rPr>
              <a:t> provides a </a:t>
            </a:r>
            <a:r>
              <a:rPr lang="en-US" sz="2800" dirty="0">
                <a:solidFill>
                  <a:srgbClr val="FF0000"/>
                </a:solidFill>
                <a:latin typeface="Bell MT" pitchFamily="18" charset="0"/>
              </a:rPr>
              <a:t>persistent digital identifier </a:t>
            </a:r>
            <a:r>
              <a:rPr lang="en-US" sz="2800" dirty="0">
                <a:latin typeface="Bell MT" pitchFamily="18" charset="0"/>
              </a:rPr>
              <a:t>that </a:t>
            </a:r>
            <a:r>
              <a:rPr lang="en-US" sz="2800" dirty="0">
                <a:solidFill>
                  <a:srgbClr val="FF0000"/>
                </a:solidFill>
                <a:latin typeface="Bell MT" pitchFamily="18" charset="0"/>
              </a:rPr>
              <a:t>distinguishes you </a:t>
            </a:r>
            <a:r>
              <a:rPr lang="en-US" sz="2800" dirty="0">
                <a:latin typeface="Bell MT" pitchFamily="18" charset="0"/>
              </a:rPr>
              <a:t>from every other researcher, through integration in key research workflows such as </a:t>
            </a:r>
            <a:r>
              <a:rPr lang="en-US" sz="2800" b="1" i="1" u="sng" dirty="0">
                <a:solidFill>
                  <a:srgbClr val="00B050"/>
                </a:solidFill>
                <a:latin typeface="Bell MT" pitchFamily="18" charset="0"/>
              </a:rPr>
              <a:t>Manuscript</a:t>
            </a:r>
            <a:r>
              <a:rPr lang="en-US" sz="2800" b="1" i="1" u="sng" dirty="0">
                <a:latin typeface="Bell MT" pitchFamily="18" charset="0"/>
              </a:rPr>
              <a:t> and </a:t>
            </a:r>
            <a:r>
              <a:rPr lang="en-US" sz="2800" b="1" i="1" u="sng" dirty="0">
                <a:solidFill>
                  <a:srgbClr val="0070C0"/>
                </a:solidFill>
                <a:latin typeface="Bell MT" pitchFamily="18" charset="0"/>
              </a:rPr>
              <a:t>Grant submission</a:t>
            </a:r>
            <a:r>
              <a:rPr lang="en-US" sz="2800" u="sng" dirty="0">
                <a:latin typeface="Bell MT" pitchFamily="18" charset="0"/>
              </a:rPr>
              <a:t>,</a:t>
            </a:r>
          </a:p>
          <a:p>
            <a:pPr>
              <a:defRPr/>
            </a:pPr>
            <a:r>
              <a:rPr lang="en-US" sz="2800" u="sng" dirty="0">
                <a:latin typeface="Bell MT" pitchFamily="18" charset="0"/>
              </a:rPr>
              <a:t>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Bell MT" pitchFamily="18" charset="0"/>
              </a:rPr>
              <a:t>Supports </a:t>
            </a:r>
            <a:r>
              <a:rPr lang="en-US" sz="2800" dirty="0">
                <a:solidFill>
                  <a:srgbClr val="FF0000"/>
                </a:solidFill>
                <a:latin typeface="Bell MT" pitchFamily="18" charset="0"/>
              </a:rPr>
              <a:t>automated linkages </a:t>
            </a:r>
            <a:r>
              <a:rPr lang="en-US" sz="2800" dirty="0">
                <a:latin typeface="Bell MT" pitchFamily="18" charset="0"/>
              </a:rPr>
              <a:t>between you and your professional activities ensuring that your work is </a:t>
            </a:r>
            <a:r>
              <a:rPr lang="en-US" sz="2800" dirty="0">
                <a:solidFill>
                  <a:srgbClr val="FF0000"/>
                </a:solidFill>
                <a:latin typeface="Bell MT" pitchFamily="18" charset="0"/>
              </a:rPr>
              <a:t>recognized</a:t>
            </a:r>
            <a:r>
              <a:rPr lang="en-US" sz="2800" dirty="0">
                <a:latin typeface="Bell MT" pitchFamily="18" charset="0"/>
              </a:rPr>
              <a:t> … </a:t>
            </a:r>
            <a:r>
              <a:rPr lang="en-US" sz="2800" dirty="0">
                <a:latin typeface="Bell MT" pitchFamily="18" charset="0"/>
                <a:hlinkClick r:id="rId4"/>
              </a:rPr>
              <a:t>http://qrcode.orcid.org/</a:t>
            </a:r>
            <a:endParaRPr lang="en-US" sz="2800" dirty="0">
              <a:latin typeface="Bell MT" pitchFamily="18" charset="0"/>
            </a:endParaRPr>
          </a:p>
          <a:p>
            <a:pPr>
              <a:defRPr/>
            </a:pPr>
            <a:endParaRPr lang="en-US" sz="3200" dirty="0">
              <a:latin typeface="Bell MT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en-US" sz="3200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{{{image_alt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12291" name="AutoShape 4" descr="{{{image_alt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/>
          <a:srcRect l="77306" t="25368" r="2782" b="30208"/>
          <a:stretch>
            <a:fillRect/>
          </a:stretch>
        </p:blipFill>
        <p:spPr bwMode="auto">
          <a:xfrm>
            <a:off x="1524000" y="0"/>
            <a:ext cx="7620000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 l="15813" r="14494" b="18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ORC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476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28600" y="1752600"/>
            <a:ext cx="5257800" cy="523875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Berlin Sans FB" pitchFamily="34" charset="0"/>
              </a:rPr>
              <a:t>WHY DO I NEED AN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Berlin Sans FB" pitchFamily="34" charset="0"/>
              </a:rPr>
              <a:t>ORC</a:t>
            </a:r>
            <a:r>
              <a:rPr lang="en-US" sz="2800" b="1" dirty="0">
                <a:solidFill>
                  <a:srgbClr val="92D050"/>
                </a:solidFill>
                <a:latin typeface="Berlin Sans FB" pitchFamily="34" charset="0"/>
              </a:rPr>
              <a:t>ID</a:t>
            </a:r>
            <a:r>
              <a:rPr lang="en-US" sz="2800" b="1" dirty="0">
                <a:latin typeface="Berlin Sans FB" pitchFamily="34" charset="0"/>
              </a:rPr>
              <a:t>?</a:t>
            </a:r>
          </a:p>
        </p:txBody>
      </p:sp>
      <p:pic>
        <p:nvPicPr>
          <p:cNvPr id="14340" name="Picture 4" descr="Image result for unn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6"/>
          <p:cNvSpPr txBox="1">
            <a:spLocks noChangeArrowheads="1"/>
          </p:cNvSpPr>
          <p:nvPr/>
        </p:nvSpPr>
        <p:spPr bwMode="auto">
          <a:xfrm>
            <a:off x="457200" y="2438400"/>
            <a:ext cx="8077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200" dirty="0">
                <a:latin typeface="Bell MT" pitchFamily="18" charset="0"/>
              </a:rPr>
              <a:t>Having an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Bell MT" pitchFamily="18" charset="0"/>
              </a:rPr>
              <a:t>ORC</a:t>
            </a:r>
            <a:r>
              <a:rPr lang="en-US" sz="3200" b="1" dirty="0">
                <a:solidFill>
                  <a:srgbClr val="92D050"/>
                </a:solidFill>
                <a:latin typeface="Bell MT" pitchFamily="18" charset="0"/>
              </a:rPr>
              <a:t>ID</a:t>
            </a:r>
            <a:r>
              <a:rPr lang="en-US" sz="3200" dirty="0">
                <a:solidFill>
                  <a:srgbClr val="92D050"/>
                </a:solidFill>
                <a:latin typeface="Bell MT" pitchFamily="18" charset="0"/>
              </a:rPr>
              <a:t> </a:t>
            </a:r>
            <a:r>
              <a:rPr lang="en-US" sz="3200" dirty="0">
                <a:latin typeface="Bell MT" pitchFamily="18" charset="0"/>
              </a:rPr>
              <a:t>allows you to better manage your research profile and keep it up-to-date. </a:t>
            </a:r>
          </a:p>
          <a:p>
            <a:pPr>
              <a:buFont typeface="Arial" charset="0"/>
              <a:buChar char="•"/>
              <a:defRPr/>
            </a:pPr>
            <a:r>
              <a:rPr lang="en-US" sz="3200" dirty="0">
                <a:solidFill>
                  <a:srgbClr val="0070C0"/>
                </a:solidFill>
                <a:latin typeface="Bell MT" pitchFamily="18" charset="0"/>
              </a:rPr>
              <a:t>Publishers</a:t>
            </a:r>
            <a:r>
              <a:rPr lang="en-US" sz="3200" dirty="0">
                <a:latin typeface="Bell MT" pitchFamily="18" charset="0"/>
              </a:rPr>
              <a:t>, </a:t>
            </a:r>
            <a:r>
              <a:rPr lang="en-US" sz="3200" dirty="0">
                <a:solidFill>
                  <a:srgbClr val="FF0000"/>
                </a:solidFill>
                <a:latin typeface="Bell MT" pitchFamily="18" charset="0"/>
              </a:rPr>
              <a:t>Funders</a:t>
            </a:r>
            <a:r>
              <a:rPr lang="en-US" sz="3200" dirty="0">
                <a:latin typeface="Bell MT" pitchFamily="18" charset="0"/>
              </a:rPr>
              <a:t> and </a:t>
            </a:r>
            <a:r>
              <a:rPr lang="en-US" sz="3200" dirty="0">
                <a:solidFill>
                  <a:srgbClr val="7030A0"/>
                </a:solidFill>
                <a:latin typeface="Bell MT" pitchFamily="18" charset="0"/>
              </a:rPr>
              <a:t>other Organizations </a:t>
            </a:r>
            <a:r>
              <a:rPr lang="en-US" sz="3200" dirty="0">
                <a:latin typeface="Bell MT" pitchFamily="18" charset="0"/>
              </a:rPr>
              <a:t>are increasingly using </a:t>
            </a:r>
            <a:r>
              <a:rPr lang="en-US" sz="3200" b="1" dirty="0">
                <a:solidFill>
                  <a:schemeClr val="bg1">
                    <a:lumMod val="50000"/>
                  </a:schemeClr>
                </a:solidFill>
                <a:latin typeface="Bell MT" pitchFamily="18" charset="0"/>
              </a:rPr>
              <a:t>ORC</a:t>
            </a:r>
            <a:r>
              <a:rPr lang="en-US" sz="3200" b="1" dirty="0">
                <a:solidFill>
                  <a:srgbClr val="92D050"/>
                </a:solidFill>
                <a:latin typeface="Bell MT" pitchFamily="18" charset="0"/>
              </a:rPr>
              <a:t>ID</a:t>
            </a:r>
            <a:r>
              <a:rPr lang="en-US" sz="3200" dirty="0">
                <a:latin typeface="Bell MT" pitchFamily="18" charset="0"/>
              </a:rPr>
              <a:t> in their </a:t>
            </a:r>
            <a:r>
              <a:rPr lang="en-US" sz="3200" i="1" dirty="0">
                <a:latin typeface="Bell MT" pitchFamily="18" charset="0"/>
              </a:rPr>
              <a:t>Manuscript submission </a:t>
            </a:r>
            <a:r>
              <a:rPr lang="en-US" sz="3200" dirty="0">
                <a:latin typeface="Bell MT" pitchFamily="18" charset="0"/>
              </a:rPr>
              <a:t>and </a:t>
            </a:r>
            <a:r>
              <a:rPr lang="en-US" sz="3200" i="1" dirty="0">
                <a:latin typeface="Bell MT" pitchFamily="18" charset="0"/>
              </a:rPr>
              <a:t>Grant application </a:t>
            </a:r>
            <a:r>
              <a:rPr lang="en-US" sz="3200" dirty="0">
                <a:latin typeface="Bell MT" pitchFamily="18" charset="0"/>
              </a:rPr>
              <a:t>procedures. Look at the </a:t>
            </a:r>
            <a:r>
              <a:rPr lang="en-US" sz="3200" dirty="0">
                <a:latin typeface="Bell MT" pitchFamily="18" charset="0"/>
                <a:hlinkClick r:id="rId4"/>
              </a:rPr>
              <a:t>list of current integrations</a:t>
            </a:r>
            <a:r>
              <a:rPr lang="en-US" sz="3200" dirty="0">
                <a:latin typeface="Bell MT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 result for ORC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476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914400" y="1066800"/>
            <a:ext cx="4191000" cy="5842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Berlin Sans FB" pitchFamily="34" charset="0"/>
              </a:rPr>
              <a:t>ORC</a:t>
            </a:r>
            <a:r>
              <a:rPr lang="en-US" sz="3200" b="1" dirty="0" err="1">
                <a:solidFill>
                  <a:srgbClr val="92D050"/>
                </a:solidFill>
                <a:latin typeface="Berlin Sans FB" pitchFamily="34" charset="0"/>
              </a:rPr>
              <a:t>iD</a:t>
            </a:r>
            <a:r>
              <a:rPr lang="en-US" sz="3200" b="1" dirty="0">
                <a:latin typeface="Berlin Sans FB" pitchFamily="34" charset="0"/>
              </a:rPr>
              <a:t> Integrations </a:t>
            </a:r>
          </a:p>
        </p:txBody>
      </p:sp>
      <p:pic>
        <p:nvPicPr>
          <p:cNvPr id="15364" name="Picture 4" descr="Image result for unn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6"/>
          <p:cNvSpPr txBox="1">
            <a:spLocks noChangeArrowheads="1"/>
          </p:cNvSpPr>
          <p:nvPr/>
        </p:nvSpPr>
        <p:spPr bwMode="auto">
          <a:xfrm>
            <a:off x="0" y="1773238"/>
            <a:ext cx="9144000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ORC</a:t>
            </a:r>
            <a:r>
              <a:rPr lang="en-US" sz="3200" b="1" dirty="0" err="1">
                <a:solidFill>
                  <a:srgbClr val="92D050"/>
                </a:solidFill>
                <a:latin typeface="Calibri" pitchFamily="34" charset="0"/>
              </a:rPr>
              <a:t>iD</a:t>
            </a:r>
            <a:r>
              <a:rPr lang="en-US" sz="3200" dirty="0">
                <a:latin typeface="Calibri" pitchFamily="34" charset="0"/>
              </a:rPr>
              <a:t> is integrated with several systems and </a:t>
            </a:r>
            <a:r>
              <a:rPr lang="en-US" sz="2800" dirty="0">
                <a:latin typeface="Calibri" pitchFamily="34" charset="0"/>
              </a:rPr>
              <a:t>platforms such as; </a:t>
            </a:r>
            <a:r>
              <a:rPr lang="en-US" sz="2800" dirty="0" err="1">
                <a:latin typeface="Calibri" pitchFamily="34" charset="0"/>
                <a:hlinkClick r:id="rId4"/>
              </a:rPr>
              <a:t>impactstory</a:t>
            </a:r>
            <a:r>
              <a:rPr lang="en-US" sz="2800" dirty="0">
                <a:latin typeface="Calibri" pitchFamily="34" charset="0"/>
              </a:rPr>
              <a:t>, </a:t>
            </a:r>
            <a:r>
              <a:rPr lang="en-US" sz="2800" dirty="0" err="1">
                <a:latin typeface="Calibri" pitchFamily="34" charset="0"/>
                <a:hlinkClick r:id="rId5"/>
              </a:rPr>
              <a:t>Dataverse</a:t>
            </a:r>
            <a:r>
              <a:rPr lang="en-US" sz="2800" dirty="0">
                <a:latin typeface="Calibri" pitchFamily="34" charset="0"/>
              </a:rPr>
              <a:t>, </a:t>
            </a:r>
            <a:r>
              <a:rPr lang="en-US" sz="2800" dirty="0" err="1">
                <a:latin typeface="Calibri" pitchFamily="34" charset="0"/>
                <a:hlinkClick r:id="rId6"/>
              </a:rPr>
              <a:t>ScienceOpen</a:t>
            </a:r>
            <a:r>
              <a:rPr lang="en-US" sz="2800" dirty="0">
                <a:latin typeface="Calibri" pitchFamily="34" charset="0"/>
              </a:rPr>
              <a:t> or manuscript submission or editorial sites (e.g. </a:t>
            </a:r>
            <a:r>
              <a:rPr lang="en-US" sz="2800" dirty="0" err="1">
                <a:latin typeface="Calibri" pitchFamily="34" charset="0"/>
                <a:hlinkClick r:id="rId7"/>
              </a:rPr>
              <a:t>ScholarOne</a:t>
            </a:r>
            <a:r>
              <a:rPr lang="en-US" sz="2800" dirty="0">
                <a:latin typeface="Calibri" pitchFamily="34" charset="0"/>
                <a:hlinkClick r:id="rId7"/>
              </a:rPr>
              <a:t> systems</a:t>
            </a:r>
            <a:r>
              <a:rPr lang="en-US" sz="2800" dirty="0">
                <a:latin typeface="Calibri" pitchFamily="34" charset="0"/>
              </a:rPr>
              <a:t> used by Emerald, Springer etc), Institutional repositories (such as </a:t>
            </a:r>
            <a:r>
              <a:rPr lang="en-US" sz="2800" dirty="0" err="1">
                <a:latin typeface="Calibri" pitchFamily="34" charset="0"/>
                <a:hlinkClick r:id="rId8"/>
              </a:rPr>
              <a:t>Dspace</a:t>
            </a:r>
            <a:r>
              <a:rPr lang="en-US" sz="2800" dirty="0">
                <a:latin typeface="Calibri" pitchFamily="34" charset="0"/>
              </a:rPr>
              <a:t>), </a:t>
            </a:r>
            <a:r>
              <a:rPr lang="en-US" sz="2800" dirty="0">
                <a:latin typeface="Calibri" pitchFamily="34" charset="0"/>
                <a:hlinkClick r:id="rId9"/>
              </a:rPr>
              <a:t>CRIS (Current research information systems)</a:t>
            </a:r>
            <a:r>
              <a:rPr lang="en-US" sz="2800" dirty="0">
                <a:latin typeface="Calibri" pitchFamily="34" charset="0"/>
              </a:rPr>
              <a:t> or RIMS (Research Information management systems) such as </a:t>
            </a:r>
            <a:r>
              <a:rPr lang="en-US" sz="2800" dirty="0">
                <a:latin typeface="Calibri" pitchFamily="34" charset="0"/>
                <a:hlinkClick r:id="rId10"/>
              </a:rPr>
              <a:t>Elsevier's PURE</a:t>
            </a:r>
            <a:r>
              <a:rPr lang="en-US" sz="2800" dirty="0">
                <a:latin typeface="Calibri" pitchFamily="34" charset="0"/>
              </a:rPr>
              <a:t>, </a:t>
            </a:r>
            <a:r>
              <a:rPr lang="en-US" sz="2800" dirty="0" err="1">
                <a:latin typeface="Calibri" pitchFamily="34" charset="0"/>
                <a:hlinkClick r:id="rId11"/>
              </a:rPr>
              <a:t>Clarivate's</a:t>
            </a:r>
            <a:r>
              <a:rPr lang="en-US" sz="2800" dirty="0">
                <a:latin typeface="Calibri" pitchFamily="34" charset="0"/>
                <a:hlinkClick r:id="rId11"/>
              </a:rPr>
              <a:t> </a:t>
            </a:r>
            <a:r>
              <a:rPr lang="en-US" sz="2800" dirty="0" err="1">
                <a:latin typeface="Calibri" pitchFamily="34" charset="0"/>
                <a:hlinkClick r:id="rId11"/>
              </a:rPr>
              <a:t>Converis</a:t>
            </a:r>
            <a:r>
              <a:rPr lang="en-US" sz="2800" dirty="0">
                <a:latin typeface="Calibri" pitchFamily="34" charset="0"/>
              </a:rPr>
              <a:t> and </a:t>
            </a:r>
            <a:r>
              <a:rPr lang="en-US" sz="2800" dirty="0" err="1">
                <a:latin typeface="Calibri" pitchFamily="34" charset="0"/>
                <a:hlinkClick r:id="rId12"/>
              </a:rPr>
              <a:t>Symplectic</a:t>
            </a:r>
            <a:r>
              <a:rPr lang="en-US" sz="2800" dirty="0">
                <a:latin typeface="Calibri" pitchFamily="34" charset="0"/>
                <a:hlinkClick r:id="rId12"/>
              </a:rPr>
              <a:t> Elements</a:t>
            </a:r>
            <a:r>
              <a:rPr lang="en-US" sz="2800" dirty="0">
                <a:latin typeface="Calibri" pitchFamily="34" charset="0"/>
              </a:rPr>
              <a:t> all allow or potentially allow you to login with your ORCID account.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838200"/>
          </a:xfrm>
        </p:spPr>
        <p:txBody>
          <a:bodyPr/>
          <a:lstStyle/>
          <a:p>
            <a:pPr eaLnBrk="1" hangingPunct="1"/>
            <a:r>
              <a:rPr lang="en-US" sz="3200" b="1" smtClean="0">
                <a:latin typeface="Berlin Sans FB" pitchFamily="34" charset="0"/>
              </a:rPr>
              <a:t>Time to Register for your ORCID iD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685800"/>
          </a:xfrm>
        </p:spPr>
        <p:txBody>
          <a:bodyPr/>
          <a:lstStyle/>
          <a:p>
            <a:pPr eaLnBrk="1" hangingPunct="1"/>
            <a:r>
              <a:rPr lang="en-US" b="1" smtClean="0"/>
              <a:t>Log on to: </a:t>
            </a:r>
            <a:r>
              <a:rPr lang="en-US" i="1" smtClean="0">
                <a:hlinkClick r:id="rId2"/>
              </a:rPr>
              <a:t>www.orcid.or</a:t>
            </a:r>
            <a:r>
              <a:rPr lang="en-US" smtClean="0">
                <a:hlinkClick r:id="rId2"/>
              </a:rPr>
              <a:t>g</a:t>
            </a:r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/>
          <a:srcRect l="13470" t="17708" r="27965" b="13542"/>
          <a:stretch>
            <a:fillRect/>
          </a:stretch>
        </p:blipFill>
        <p:spPr bwMode="auto">
          <a:xfrm>
            <a:off x="0" y="1828800"/>
            <a:ext cx="91440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5257800" y="1447800"/>
            <a:ext cx="16764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 l="39240" t="23958" r="19766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/>
          <a:srcRect l="26939" t="8333" r="27379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8305800" y="3124200"/>
            <a:ext cx="457200" cy="1219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/>
          <a:srcRect l="33382" t="19792" r="19180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 l="31039" t="20833" r="16252" b="13542"/>
          <a:stretch>
            <a:fillRect/>
          </a:stretch>
        </p:blipFill>
        <p:spPr bwMode="auto">
          <a:xfrm>
            <a:off x="0" y="0"/>
            <a:ext cx="883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ORC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476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371600" y="1219200"/>
            <a:ext cx="2362200" cy="5842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Bauhaus 93" pitchFamily="82" charset="0"/>
              </a:rPr>
              <a:t>OBJECTIVE</a:t>
            </a:r>
          </a:p>
        </p:txBody>
      </p:sp>
      <p:pic>
        <p:nvPicPr>
          <p:cNvPr id="3076" name="Picture 4" descr="Image result for unn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457200" y="1981200"/>
            <a:ext cx="80772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en-US" sz="2800" dirty="0">
                <a:latin typeface="Bell MT" pitchFamily="18" charset="0"/>
              </a:rPr>
              <a:t>For increased awareness and uptake of </a:t>
            </a:r>
            <a:r>
              <a:rPr lang="en-US" sz="2800" b="1" dirty="0" err="1">
                <a:solidFill>
                  <a:schemeClr val="bg1">
                    <a:lumMod val="50000"/>
                  </a:schemeClr>
                </a:solidFill>
                <a:latin typeface="Bell MT" pitchFamily="18" charset="0"/>
              </a:rPr>
              <a:t>ORC</a:t>
            </a:r>
            <a:r>
              <a:rPr lang="en-US" sz="2800" b="1" dirty="0" err="1">
                <a:solidFill>
                  <a:srgbClr val="92D050"/>
                </a:solidFill>
                <a:latin typeface="Bell MT" pitchFamily="18" charset="0"/>
              </a:rPr>
              <a:t>iD</a:t>
            </a:r>
            <a:r>
              <a:rPr lang="en-US" sz="2800" dirty="0">
                <a:latin typeface="Bell MT" pitchFamily="18" charset="0"/>
              </a:rPr>
              <a:t> identifiers among Staff of </a:t>
            </a:r>
            <a:r>
              <a:rPr lang="en-US" sz="2800" b="1" dirty="0">
                <a:solidFill>
                  <a:srgbClr val="10380E"/>
                </a:solidFill>
                <a:latin typeface="Bell MT" pitchFamily="18" charset="0"/>
              </a:rPr>
              <a:t>University of Nigeria</a:t>
            </a:r>
            <a:r>
              <a:rPr lang="en-US" sz="2800" dirty="0">
                <a:solidFill>
                  <a:srgbClr val="10380E"/>
                </a:solidFill>
                <a:latin typeface="Bell MT" pitchFamily="18" charset="0"/>
              </a:rPr>
              <a:t>, </a:t>
            </a:r>
            <a:r>
              <a:rPr lang="en-US" sz="2800" dirty="0">
                <a:latin typeface="Bell MT" pitchFamily="18" charset="0"/>
              </a:rPr>
              <a:t>to enable them efficiently track their research activities and other institutional data outputs</a:t>
            </a:r>
          </a:p>
          <a:p>
            <a:pPr>
              <a:defRPr/>
            </a:pPr>
            <a:endParaRPr lang="en-US" sz="2800" dirty="0">
              <a:latin typeface="Bell MT" pitchFamily="18" charset="0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dirty="0">
                <a:latin typeface="Bell MT" pitchFamily="18" charset="0"/>
              </a:rPr>
              <a:t>To promote researcher visibility and other academic activities for </a:t>
            </a:r>
            <a:r>
              <a:rPr lang="en-US" sz="2800" dirty="0">
                <a:latin typeface="Bell MT" pitchFamily="18" charset="0"/>
                <a:hlinkClick r:id="rId4"/>
              </a:rPr>
              <a:t>improved access to local content</a:t>
            </a:r>
            <a:endParaRPr lang="en-US" sz="3200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/>
          <a:srcRect l="12299" t="10417" r="14494" b="10417"/>
          <a:stretch>
            <a:fillRect/>
          </a:stretch>
        </p:blipFill>
        <p:spPr bwMode="auto">
          <a:xfrm>
            <a:off x="0" y="0"/>
            <a:ext cx="9023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3048000" y="1981200"/>
            <a:ext cx="1981200" cy="4572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pPr eaLnBrk="1" hangingPunct="1"/>
            <a:r>
              <a:rPr lang="en-US" sz="3200" b="1" smtClean="0">
                <a:latin typeface="Berlin Sans FB" pitchFamily="34" charset="0"/>
              </a:rPr>
              <a:t>Now that you have registered, you need to do these things: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dirty="0" smtClean="0">
                <a:latin typeface="Bell MT" pitchFamily="18" charset="0"/>
              </a:rPr>
              <a:t>Add and edit your </a:t>
            </a:r>
            <a:r>
              <a:rPr lang="en-US" sz="4000" i="1" dirty="0" smtClean="0">
                <a:latin typeface="Bell MT" pitchFamily="18" charset="0"/>
              </a:rPr>
              <a:t>Personal information</a:t>
            </a:r>
            <a:r>
              <a:rPr lang="en-US" sz="4000" dirty="0" smtClean="0">
                <a:latin typeface="Bell MT" pitchFamily="18" charset="0"/>
              </a:rPr>
              <a:t> at the left pane of the webpage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dirty="0" smtClean="0">
                <a:latin typeface="Bell MT" pitchFamily="18" charset="0"/>
              </a:rPr>
              <a:t>Add your </a:t>
            </a:r>
            <a:r>
              <a:rPr lang="en-US" sz="4000" i="1" dirty="0" smtClean="0">
                <a:latin typeface="Bell MT" pitchFamily="18" charset="0"/>
              </a:rPr>
              <a:t>Education</a:t>
            </a:r>
            <a:r>
              <a:rPr lang="en-US" sz="4000" dirty="0" smtClean="0">
                <a:latin typeface="Bell MT" pitchFamily="18" charset="0"/>
              </a:rPr>
              <a:t>, </a:t>
            </a:r>
            <a:r>
              <a:rPr lang="en-US" sz="4000" i="1" dirty="0" smtClean="0">
                <a:latin typeface="Bell MT" pitchFamily="18" charset="0"/>
              </a:rPr>
              <a:t>Employment</a:t>
            </a:r>
            <a:r>
              <a:rPr lang="en-US" sz="4000" dirty="0" smtClean="0">
                <a:latin typeface="Bell MT" pitchFamily="18" charset="0"/>
              </a:rPr>
              <a:t> and </a:t>
            </a:r>
            <a:r>
              <a:rPr lang="en-US" sz="4000" i="1" dirty="0" smtClean="0">
                <a:latin typeface="Bell MT" pitchFamily="18" charset="0"/>
              </a:rPr>
              <a:t>Funding data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4000" dirty="0" smtClean="0">
                <a:latin typeface="Bell MT" pitchFamily="18" charset="0"/>
              </a:rPr>
              <a:t>Add your </a:t>
            </a:r>
            <a:r>
              <a:rPr lang="en-US" sz="4000" i="1" dirty="0" smtClean="0">
                <a:latin typeface="Bell MT" pitchFamily="18" charset="0"/>
              </a:rPr>
              <a:t>Works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2299" t="10417" r="14494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066800" y="3124200"/>
            <a:ext cx="1524000" cy="58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alibri" pitchFamily="34" charset="0"/>
              </a:rPr>
              <a:t>This is your ORCID id</a:t>
            </a:r>
          </a:p>
        </p:txBody>
      </p:sp>
      <p:sp>
        <p:nvSpPr>
          <p:cNvPr id="6" name="Down Arrow 5"/>
          <p:cNvSpPr/>
          <p:nvPr/>
        </p:nvSpPr>
        <p:spPr>
          <a:xfrm>
            <a:off x="1371600" y="3657600"/>
            <a:ext cx="198438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33382" t="20833" r="18594" b="156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6705600" cy="655638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latin typeface="Berlin Sans FB" pitchFamily="34" charset="0"/>
              </a:rPr>
              <a:t>Manually add your Biography, Education &amp; Employment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 l="31625" t="22917" r="15080" b="16667"/>
          <a:stretch>
            <a:fillRect/>
          </a:stretch>
        </p:blipFill>
        <p:spPr bwMode="auto">
          <a:xfrm>
            <a:off x="0" y="1066800"/>
            <a:ext cx="8915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20208141">
            <a:off x="5176838" y="3884613"/>
            <a:ext cx="16002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5605" name="Picture 3"/>
          <p:cNvPicPr>
            <a:picLocks noChangeAspect="1" noChangeArrowheads="1"/>
          </p:cNvPicPr>
          <p:nvPr/>
        </p:nvPicPr>
        <p:blipFill>
          <a:blip r:embed="rId3"/>
          <a:srcRect l="70277" t="7292" r="10396" b="75000"/>
          <a:stretch>
            <a:fillRect/>
          </a:stretch>
        </p:blipFill>
        <p:spPr bwMode="auto">
          <a:xfrm>
            <a:off x="6629400" y="0"/>
            <a:ext cx="2514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Box 7"/>
          <p:cNvSpPr txBox="1">
            <a:spLocks noChangeArrowheads="1"/>
          </p:cNvSpPr>
          <p:nvPr/>
        </p:nvSpPr>
        <p:spPr bwMode="auto">
          <a:xfrm>
            <a:off x="3124200" y="1143000"/>
            <a:ext cx="2514600" cy="3698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Make your details public</a:t>
            </a:r>
          </a:p>
        </p:txBody>
      </p:sp>
      <p:sp>
        <p:nvSpPr>
          <p:cNvPr id="9" name="Right Arrow 8"/>
          <p:cNvSpPr/>
          <p:nvPr/>
        </p:nvSpPr>
        <p:spPr>
          <a:xfrm>
            <a:off x="5722938" y="1189038"/>
            <a:ext cx="1897062" cy="2587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20499" t="15625" r="20937" b="17708"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85800" y="5791200"/>
            <a:ext cx="7924800" cy="9540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Berlin Sans FB" pitchFamily="34" charset="0"/>
              </a:rPr>
              <a:t>Begin typing in the name of your institution, and you will be invited to </a:t>
            </a:r>
            <a:r>
              <a:rPr lang="en-US" sz="2800">
                <a:latin typeface="Berlin Sans FB" pitchFamily="34" charset="0"/>
                <a:hlinkClick r:id="rId3"/>
              </a:rPr>
              <a:t>select from a list</a:t>
            </a:r>
            <a:r>
              <a:rPr lang="en-US" sz="2800">
                <a:latin typeface="Berlin Sans FB" pitchFamily="34" charset="0"/>
              </a:rPr>
              <a:t>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ln w="57150">
            <a:solidFill>
              <a:srgbClr val="00B050"/>
            </a:solidFill>
          </a:ln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92D050"/>
                </a:solidFill>
                <a:latin typeface="Berlin Sans FB" pitchFamily="34" charset="0"/>
              </a:rPr>
              <a:t>Add Works 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/>
          <a:lstStyle/>
          <a:p>
            <a:pPr eaLnBrk="1" hangingPunct="1"/>
            <a:r>
              <a:rPr lang="en-US" smtClean="0">
                <a:latin typeface="Bell MT" pitchFamily="18" charset="0"/>
              </a:rPr>
              <a:t>You can add works manually or by importing them from other scholarly sites where you have your publications eg. </a:t>
            </a:r>
            <a:r>
              <a:rPr lang="en-US" b="1" smtClean="0">
                <a:latin typeface="Bell MT" pitchFamily="18" charset="0"/>
                <a:hlinkClick r:id="rId2"/>
              </a:rPr>
              <a:t>Google Scholar.</a:t>
            </a:r>
            <a:endParaRPr lang="en-US" b="1" smtClean="0">
              <a:latin typeface="Bell MT" pitchFamily="18" charset="0"/>
            </a:endParaRPr>
          </a:p>
          <a:p>
            <a:pPr eaLnBrk="1" hangingPunct="1">
              <a:buFont typeface="Arial" charset="0"/>
              <a:buNone/>
            </a:pPr>
            <a:endParaRPr lang="en-US" b="1" smtClean="0">
              <a:latin typeface="Bell MT" pitchFamily="18" charset="0"/>
            </a:endParaRPr>
          </a:p>
          <a:p>
            <a:pPr eaLnBrk="1" hangingPunct="1"/>
            <a:endParaRPr lang="en-US" b="1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124200"/>
            <a:ext cx="8229600" cy="1143000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>
                <a:solidFill>
                  <a:srgbClr val="FF0000"/>
                </a:solidFill>
                <a:latin typeface="Berlin Sans FB" pitchFamily="34" charset="0"/>
                <a:ea typeface="+mj-ea"/>
                <a:cs typeface="+mj-cs"/>
              </a:rPr>
              <a:t>Importing your works into </a:t>
            </a:r>
            <a:r>
              <a:rPr lang="en-US" sz="4400" b="1" dirty="0" err="1">
                <a:solidFill>
                  <a:schemeClr val="bg1">
                    <a:lumMod val="50000"/>
                  </a:schemeClr>
                </a:solidFill>
                <a:latin typeface="Berlin Sans FB" pitchFamily="34" charset="0"/>
                <a:ea typeface="+mj-ea"/>
                <a:cs typeface="+mj-cs"/>
              </a:rPr>
              <a:t>ORC</a:t>
            </a:r>
            <a:r>
              <a:rPr lang="en-US" sz="4400" b="1" dirty="0" err="1">
                <a:solidFill>
                  <a:srgbClr val="92D050"/>
                </a:solidFill>
                <a:latin typeface="Berlin Sans FB" pitchFamily="34" charset="0"/>
                <a:ea typeface="+mj-ea"/>
                <a:cs typeface="+mj-cs"/>
              </a:rPr>
              <a:t>iD</a:t>
            </a:r>
            <a:endParaRPr lang="en-US" sz="4400" b="1" dirty="0">
              <a:solidFill>
                <a:srgbClr val="92D050"/>
              </a:solidFill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33400" y="4800600"/>
            <a:ext cx="8610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Bell MT" pitchFamily="18" charset="0"/>
              </a:rPr>
              <a:t>Click on the  </a:t>
            </a:r>
            <a:r>
              <a:rPr lang="en-US" sz="3200" b="1">
                <a:latin typeface="Bell MT" pitchFamily="18" charset="0"/>
              </a:rPr>
              <a:t>“Import Works” </a:t>
            </a:r>
            <a:r>
              <a:rPr lang="en-US" sz="3200">
                <a:latin typeface="Bell MT" pitchFamily="18" charset="0"/>
              </a:rPr>
              <a:t>button on your main account page.  Choose one of the Import Wizards on the page to get started.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4100" t="8333" r="12738" b="17708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pPr eaLnBrk="1" hangingPunct="1"/>
            <a:r>
              <a:rPr lang="en-US" sz="3200" b="1" smtClean="0">
                <a:solidFill>
                  <a:srgbClr val="00B050"/>
                </a:solidFill>
                <a:latin typeface="Berlin Sans FB" pitchFamily="34" charset="0"/>
              </a:rPr>
              <a:t>Exporting from GoogleScholar</a:t>
            </a:r>
          </a:p>
        </p:txBody>
      </p:sp>
      <p:sp>
        <p:nvSpPr>
          <p:cNvPr id="6" name="Left Arrow 5"/>
          <p:cNvSpPr/>
          <p:nvPr/>
        </p:nvSpPr>
        <p:spPr>
          <a:xfrm>
            <a:off x="2971800" y="3505200"/>
            <a:ext cx="13716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Left Arrow 6"/>
          <p:cNvSpPr/>
          <p:nvPr/>
        </p:nvSpPr>
        <p:spPr>
          <a:xfrm rot="20528566">
            <a:off x="338138" y="3290888"/>
            <a:ext cx="639762" cy="3159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78" name="TextBox 7"/>
          <p:cNvSpPr txBox="1">
            <a:spLocks noChangeArrowheads="1"/>
          </p:cNvSpPr>
          <p:nvPr/>
        </p:nvSpPr>
        <p:spPr bwMode="auto">
          <a:xfrm>
            <a:off x="4572000" y="3124200"/>
            <a:ext cx="2743200" cy="8302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latin typeface="Calibri" pitchFamily="34" charset="0"/>
              </a:rPr>
              <a:t>Select the works to export or select ALL , then click on </a:t>
            </a:r>
            <a:r>
              <a:rPr lang="en-US" sz="1600" b="1" u="sng">
                <a:latin typeface="Calibri" pitchFamily="34" charset="0"/>
              </a:rPr>
              <a:t>Export </a:t>
            </a:r>
            <a:r>
              <a:rPr lang="en-US" sz="1600" b="1">
                <a:latin typeface="Calibri" pitchFamily="34" charset="0"/>
              </a:rPr>
              <a:t> and click on </a:t>
            </a:r>
            <a:r>
              <a:rPr lang="en-US" sz="1600" b="1" u="sng">
                <a:latin typeface="Calibri" pitchFamily="34" charset="0"/>
              </a:rPr>
              <a:t>BibTeX</a:t>
            </a:r>
          </a:p>
        </p:txBody>
      </p:sp>
      <p:sp>
        <p:nvSpPr>
          <p:cNvPr id="10" name="Left Arrow 9"/>
          <p:cNvSpPr/>
          <p:nvPr/>
        </p:nvSpPr>
        <p:spPr>
          <a:xfrm>
            <a:off x="2667000" y="40386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32211" t="35417" r="33821" b="38541"/>
          <a:stretch>
            <a:fillRect/>
          </a:stretch>
        </p:blipFill>
        <p:spPr bwMode="auto">
          <a:xfrm>
            <a:off x="0" y="990600"/>
            <a:ext cx="52578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1295400" y="228600"/>
            <a:ext cx="70104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Berlin Sans FB" pitchFamily="34" charset="0"/>
              </a:rPr>
              <a:t>Exporting from GoogleScholar Contd…</a:t>
            </a:r>
            <a:endParaRPr lang="en-US" sz="2800">
              <a:latin typeface="Berlin Sans FB" pitchFamily="34" charset="0"/>
            </a:endParaRP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2514600" y="1752600"/>
            <a:ext cx="2667000" cy="12001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You can select the second option if you wish to export all your articles. Then click on </a:t>
            </a:r>
            <a:r>
              <a:rPr lang="en-US" b="1">
                <a:latin typeface="Calibri" pitchFamily="34" charset="0"/>
              </a:rPr>
              <a:t>Export.</a:t>
            </a: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/>
          <a:srcRect t="8333" r="53732" b="12500"/>
          <a:stretch>
            <a:fillRect/>
          </a:stretch>
        </p:blipFill>
        <p:spPr bwMode="auto">
          <a:xfrm>
            <a:off x="4767263" y="3048000"/>
            <a:ext cx="39592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8"/>
          <p:cNvSpPr txBox="1">
            <a:spLocks noChangeArrowheads="1"/>
          </p:cNvSpPr>
          <p:nvPr/>
        </p:nvSpPr>
        <p:spPr bwMode="auto">
          <a:xfrm>
            <a:off x="6096000" y="1219200"/>
            <a:ext cx="2819400" cy="923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Once you click on Export, you will see a display in this format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5400000">
            <a:off x="6877050" y="2190750"/>
            <a:ext cx="1181100" cy="457200"/>
          </a:xfrm>
          <a:prstGeom prst="rightArrow">
            <a:avLst>
              <a:gd name="adj1" fmla="val 692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524000" y="2514600"/>
            <a:ext cx="914400" cy="381000"/>
          </a:xfrm>
          <a:prstGeom prst="rightArrow">
            <a:avLst>
              <a:gd name="adj1" fmla="val 0"/>
              <a:gd name="adj2" fmla="val 610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29705" name="Picture 4"/>
          <p:cNvPicPr>
            <a:picLocks noChangeAspect="1" noChangeArrowheads="1"/>
          </p:cNvPicPr>
          <p:nvPr/>
        </p:nvPicPr>
        <p:blipFill>
          <a:blip r:embed="rId4"/>
          <a:srcRect l="64421" t="31250" r="16252" b="35417"/>
          <a:stretch>
            <a:fillRect/>
          </a:stretch>
        </p:blipFill>
        <p:spPr bwMode="auto">
          <a:xfrm>
            <a:off x="0" y="3200400"/>
            <a:ext cx="28956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6" name="TextBox 13"/>
          <p:cNvSpPr txBox="1">
            <a:spLocks noChangeArrowheads="1"/>
          </p:cNvSpPr>
          <p:nvPr/>
        </p:nvSpPr>
        <p:spPr bwMode="auto">
          <a:xfrm>
            <a:off x="2514600" y="5934075"/>
            <a:ext cx="2286000" cy="92392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Right-click in an open space and select </a:t>
            </a:r>
            <a:r>
              <a:rPr lang="en-US" b="1">
                <a:latin typeface="Calibri" pitchFamily="34" charset="0"/>
              </a:rPr>
              <a:t>Save As</a:t>
            </a:r>
          </a:p>
        </p:txBody>
      </p:sp>
      <p:sp>
        <p:nvSpPr>
          <p:cNvPr id="29707" name="TextBox 14"/>
          <p:cNvSpPr txBox="1">
            <a:spLocks noChangeArrowheads="1"/>
          </p:cNvSpPr>
          <p:nvPr/>
        </p:nvSpPr>
        <p:spPr bwMode="auto">
          <a:xfrm>
            <a:off x="0" y="1752600"/>
            <a:ext cx="22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1</a:t>
            </a:r>
          </a:p>
        </p:txBody>
      </p:sp>
      <p:sp>
        <p:nvSpPr>
          <p:cNvPr id="29708" name="TextBox 15"/>
          <p:cNvSpPr txBox="1">
            <a:spLocks noChangeArrowheads="1"/>
          </p:cNvSpPr>
          <p:nvPr/>
        </p:nvSpPr>
        <p:spPr bwMode="auto">
          <a:xfrm>
            <a:off x="5638800" y="1143000"/>
            <a:ext cx="22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2</a:t>
            </a:r>
          </a:p>
        </p:txBody>
      </p:sp>
      <p:sp>
        <p:nvSpPr>
          <p:cNvPr id="29709" name="TextBox 16"/>
          <p:cNvSpPr txBox="1">
            <a:spLocks noChangeArrowheads="1"/>
          </p:cNvSpPr>
          <p:nvPr/>
        </p:nvSpPr>
        <p:spPr bwMode="auto">
          <a:xfrm>
            <a:off x="2209800" y="6096000"/>
            <a:ext cx="22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3</a:t>
            </a:r>
          </a:p>
        </p:txBody>
      </p:sp>
      <p:sp>
        <p:nvSpPr>
          <p:cNvPr id="20" name="Right Arrow 19"/>
          <p:cNvSpPr/>
          <p:nvPr/>
        </p:nvSpPr>
        <p:spPr>
          <a:xfrm rot="13900359">
            <a:off x="2461419" y="5117306"/>
            <a:ext cx="1244600" cy="357188"/>
          </a:xfrm>
          <a:prstGeom prst="rightArrow">
            <a:avLst>
              <a:gd name="adj1" fmla="val 858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 t="9375" r="19180" b="10417"/>
          <a:stretch>
            <a:fillRect/>
          </a:stretch>
        </p:blipFill>
        <p:spPr bwMode="auto">
          <a:xfrm>
            <a:off x="0" y="22860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7772400" y="4267200"/>
            <a:ext cx="1066800" cy="830263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i="1">
                <a:solidFill>
                  <a:srgbClr val="005024"/>
                </a:solidFill>
                <a:latin typeface="Calibri" pitchFamily="34" charset="0"/>
              </a:rPr>
              <a:t>Saved BibTeX Citations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ORC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476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228600" y="1752600"/>
            <a:ext cx="4191000" cy="584200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latin typeface="Bauhaus 93" pitchFamily="82" charset="0"/>
              </a:rPr>
              <a:t>EXPECTED OUTCOMES</a:t>
            </a:r>
          </a:p>
        </p:txBody>
      </p:sp>
      <p:pic>
        <p:nvPicPr>
          <p:cNvPr id="4100" name="Picture 4" descr="Image result for unn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838200" y="2743200"/>
            <a:ext cx="807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3200">
                <a:latin typeface="Calibri" pitchFamily="34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Bauhaus 93" pitchFamily="82" charset="0"/>
              </a:rPr>
              <a:t>At the end of the training, participants will: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381000" y="3352800"/>
            <a:ext cx="80772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200" dirty="0">
                <a:latin typeface="Calibri" pitchFamily="34" charset="0"/>
              </a:rPr>
              <a:t> </a:t>
            </a:r>
            <a:r>
              <a:rPr lang="en-US" sz="3200" dirty="0">
                <a:latin typeface="Bell MT" pitchFamily="18" charset="0"/>
              </a:rPr>
              <a:t>Gain hands-on experience with creating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Bell MT" pitchFamily="18" charset="0"/>
              </a:rPr>
              <a:t>ORC</a:t>
            </a:r>
            <a:r>
              <a:rPr lang="en-US" sz="3200" b="1" dirty="0" err="1">
                <a:solidFill>
                  <a:srgbClr val="92D050"/>
                </a:solidFill>
                <a:latin typeface="Bell MT" pitchFamily="18" charset="0"/>
              </a:rPr>
              <a:t>iD</a:t>
            </a:r>
            <a:r>
              <a:rPr lang="en-US" sz="3200" dirty="0">
                <a:latin typeface="Bell MT" pitchFamily="18" charset="0"/>
              </a:rPr>
              <a:t> Profile and importing of records</a:t>
            </a:r>
          </a:p>
          <a:p>
            <a:pPr>
              <a:defRPr/>
            </a:pPr>
            <a:endParaRPr lang="en-US" sz="3200" dirty="0">
              <a:latin typeface="Calibri" pitchFamily="34" charset="0"/>
            </a:endParaRPr>
          </a:p>
          <a:p>
            <a:pPr>
              <a:defRPr/>
            </a:pP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 l="32211" t="28125" r="15080" b="12500"/>
          <a:stretch>
            <a:fillRect/>
          </a:stretch>
        </p:blipFill>
        <p:spPr bwMode="auto">
          <a:xfrm>
            <a:off x="0" y="0"/>
            <a:ext cx="89916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6096000" y="2133600"/>
            <a:ext cx="2438400" cy="3698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Click on Import BibTex</a:t>
            </a:r>
          </a:p>
        </p:txBody>
      </p:sp>
      <p:sp>
        <p:nvSpPr>
          <p:cNvPr id="6" name="Left Arrow 5"/>
          <p:cNvSpPr/>
          <p:nvPr/>
        </p:nvSpPr>
        <p:spPr>
          <a:xfrm>
            <a:off x="5486400" y="2133600"/>
            <a:ext cx="6096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749" name="TextBox 6"/>
          <p:cNvSpPr txBox="1">
            <a:spLocks noChangeArrowheads="1"/>
          </p:cNvSpPr>
          <p:nvPr/>
        </p:nvSpPr>
        <p:spPr bwMode="auto">
          <a:xfrm>
            <a:off x="6019800" y="3962400"/>
            <a:ext cx="2667000" cy="1323975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Note that you can manually edit these works after you have imported them, by clicking on </a:t>
            </a:r>
            <a:r>
              <a:rPr lang="en-US" sz="1600" b="1">
                <a:latin typeface="Calibri" pitchFamily="34" charset="0"/>
              </a:rPr>
              <a:t>Bulk Edit</a:t>
            </a:r>
            <a:r>
              <a:rPr lang="en-US" sz="1600">
                <a:latin typeface="Calibri" pitchFamily="34" charset="0"/>
              </a:rPr>
              <a:t> beside </a:t>
            </a:r>
            <a:r>
              <a:rPr lang="en-US" sz="1600" b="1">
                <a:latin typeface="Calibri" pitchFamily="34" charset="0"/>
              </a:rPr>
              <a:t>Export Works.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397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B050"/>
                </a:solidFill>
              </a:rPr>
              <a:t>What is BibTex?</a:t>
            </a:r>
            <a:r>
              <a:rPr lang="en-US" b="1" dirty="0" smtClean="0"/>
              <a:t> 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 t="10417" r="23865" b="40625"/>
          <a:stretch>
            <a:fillRect/>
          </a:stretch>
        </p:blipFill>
        <p:spPr bwMode="auto">
          <a:xfrm>
            <a:off x="0" y="762000"/>
            <a:ext cx="8991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Box 4"/>
          <p:cNvSpPr txBox="1">
            <a:spLocks noChangeArrowheads="1"/>
          </p:cNvSpPr>
          <p:nvPr/>
        </p:nvSpPr>
        <p:spPr bwMode="auto">
          <a:xfrm>
            <a:off x="2057400" y="609600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Calibri" pitchFamily="34" charset="0"/>
              </a:rPr>
              <a:t>Source: </a:t>
            </a:r>
            <a:r>
              <a:rPr lang="en-US" sz="2400" i="1">
                <a:latin typeface="Calibri" pitchFamily="34" charset="0"/>
                <a:hlinkClick r:id="rId3"/>
              </a:rPr>
              <a:t>https://en.wikipedia.org/wiki/BibTeX</a:t>
            </a:r>
            <a:r>
              <a:rPr lang="en-US" sz="2400" i="1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 l="12299" t="10417" r="14494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1371600" y="4724400"/>
            <a:ext cx="1524000" cy="5842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alibri" pitchFamily="34" charset="0"/>
              </a:rPr>
              <a:t>To create your QR Code</a:t>
            </a:r>
          </a:p>
        </p:txBody>
      </p:sp>
      <p:sp>
        <p:nvSpPr>
          <p:cNvPr id="6" name="Down Arrow 5"/>
          <p:cNvSpPr/>
          <p:nvPr/>
        </p:nvSpPr>
        <p:spPr>
          <a:xfrm>
            <a:off x="1981200" y="5257800"/>
            <a:ext cx="198438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 l="24013" t="19792" r="24451" b="43750"/>
          <a:stretch>
            <a:fillRect/>
          </a:stretch>
        </p:blipFill>
        <p:spPr bwMode="auto">
          <a:xfrm>
            <a:off x="0" y="3429000"/>
            <a:ext cx="8991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0" y="22860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latin typeface="Berlin Sans FB" pitchFamily="34" charset="0"/>
              </a:rPr>
              <a:t>To Get a QR Code for your Site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04800" y="1600200"/>
            <a:ext cx="6096000" cy="14779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NB:[QR Code stands for Quick Response Code] </a:t>
            </a:r>
            <a:r>
              <a:rPr lang="en-US" sz="1200" b="1"/>
              <a:t>A QR Code is a machine-readable graphic that contains information, typically a website URL. Your ORCID iD QR Code is unique to you, and it represents your ORCID iD. Anyone who scans it with a QR Code reader such as a mobile phone, will be sent to your public ORCID record.</a:t>
            </a:r>
          </a:p>
          <a:p>
            <a:r>
              <a:rPr lang="en-US" sz="1200" b="1"/>
              <a:t>Download your ORCID iD QR Code and display it on posters, presentations, stickers, business cards -- anywhere you want your ORCID iD to be found.</a:t>
            </a:r>
          </a:p>
        </p:txBody>
      </p:sp>
      <p:pic>
        <p:nvPicPr>
          <p:cNvPr id="34821" name="Picture 4" descr="https://upload.wikimedia.org/wikipedia/commons/thumb/d/d0/QR_code_for_mobile_English_Wikipedia.svg/220px-QR_code_for_mobile_English_Wikipedia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371600"/>
            <a:ext cx="20955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2"/>
          <a:srcRect l="33382" t="21875" r="20351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ln w="57150">
            <a:solidFill>
              <a:srgbClr val="00B050"/>
            </a:solidFill>
          </a:ln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7030A0"/>
                </a:solidFill>
              </a:rPr>
              <a:t>Links to Referenced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hlinkClick r:id="rId2"/>
              </a:rPr>
              <a:t>https://indico.wacren.net/event/41/session/1/contribution/0/material/slides/0.pdf</a:t>
            </a:r>
            <a:endParaRPr lang="en-US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hlinkClick r:id="rId3"/>
              </a:rPr>
              <a:t>https://orcid.org/blog/2013/12/05/i-claimed-my-orcid-id-now-what</a:t>
            </a:r>
            <a:endParaRPr lang="en-US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hlinkClick r:id="rId4"/>
              </a:rPr>
              <a:t>https://en.wikipedia.org/wiki/BibTeX</a:t>
            </a:r>
            <a:endParaRPr lang="en-US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hlinkClick r:id="rId5"/>
              </a:rPr>
              <a:t>http://www.scholar.google.com/</a:t>
            </a:r>
            <a:endParaRPr lang="en-US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hlinkClick r:id="rId6"/>
              </a:rPr>
              <a:t>https://en.wikipedia.org/wiki/ORCID</a:t>
            </a:r>
            <a:r>
              <a:rPr lang="en-US" i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: </a:t>
            </a:r>
            <a:r>
              <a:rPr lang="en-US" i="1" dirty="0" smtClean="0">
                <a:hlinkClick r:id="rId7"/>
              </a:rPr>
              <a:t>https://www.elsevier.com/connect/authors-update/ten-reasons-to-get-and-use-an-orcid-id!</a:t>
            </a:r>
            <a:endParaRPr lang="en-US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hlinkClick r:id="rId8"/>
              </a:rPr>
              <a:t>www.orcid.org</a:t>
            </a:r>
            <a:endParaRPr lang="en-US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hlinkClick r:id="rId9"/>
              </a:rPr>
              <a:t>https://wiki.duraspace.org/display/DSPACE/ORCID+Integration</a:t>
            </a:r>
            <a:endParaRPr lang="en-US" i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hlinkClick r:id="rId10"/>
              </a:rPr>
              <a:t>https://wiki.duraspace.org/display/DSDOC5x/ORCID+Integration</a:t>
            </a:r>
            <a:r>
              <a:rPr lang="en-US" i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i="1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438400" y="0"/>
            <a:ext cx="4038600" cy="914400"/>
          </a:xfrm>
        </p:spPr>
        <p:txBody>
          <a:bodyPr/>
          <a:lstStyle/>
          <a:p>
            <a:pPr eaLnBrk="1" hangingPunct="1"/>
            <a:r>
              <a:rPr lang="en-US" b="1" i="1" smtClean="0">
                <a:solidFill>
                  <a:srgbClr val="7030A0"/>
                </a:solidFill>
              </a:rPr>
              <a:t>Thank you</a:t>
            </a:r>
          </a:p>
        </p:txBody>
      </p:sp>
      <p:pic>
        <p:nvPicPr>
          <p:cNvPr id="37891" name="Picture 6" descr="Image result for orcid cup"/>
          <p:cNvPicPr>
            <a:picLocks noChangeAspect="1" noChangeArrowheads="1"/>
          </p:cNvPicPr>
          <p:nvPr/>
        </p:nvPicPr>
        <p:blipFill>
          <a:blip r:embed="rId2"/>
          <a:srcRect l="4858" r="15788"/>
          <a:stretch>
            <a:fillRect/>
          </a:stretch>
        </p:blipFill>
        <p:spPr bwMode="auto">
          <a:xfrm>
            <a:off x="1600200" y="762000"/>
            <a:ext cx="51054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2" name="Picture 2" descr="Image result for nnamdi azikiwe library"/>
          <p:cNvPicPr>
            <a:picLocks noChangeAspect="1" noChangeArrowheads="1"/>
          </p:cNvPicPr>
          <p:nvPr/>
        </p:nvPicPr>
        <p:blipFill>
          <a:blip r:embed="rId3" cstate="print"/>
          <a:srcRect t="11483" b="69378"/>
          <a:stretch>
            <a:fillRect/>
          </a:stretch>
        </p:blipFill>
        <p:spPr bwMode="auto">
          <a:xfrm>
            <a:off x="1219200" y="5943600"/>
            <a:ext cx="7010400" cy="91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Image result for unn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91000"/>
            <a:ext cx="990600" cy="13472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 l="14056" r="15080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533400" y="6211888"/>
            <a:ext cx="5486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Calibri" pitchFamily="34" charset="0"/>
              </a:rPr>
              <a:t>Matthew Buys -  Regional Director, ORCID…Paper presented at WACREN Workshop, Abuja, 2016.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/>
          <a:srcRect l="15813" t="8333" r="15666" b="2083"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5486400" y="3505200"/>
            <a:ext cx="3886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Book, Journal Article, Patent, a lecture etc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400800" y="3276600"/>
            <a:ext cx="914400" cy="304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/>
          <a:srcRect l="14641" t="11458" r="14494" b="104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/>
          <a:srcRect l="14641" t="5208" r="17422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/>
          <a:srcRect l="16399" t="12500" r="16837" b="1354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ORC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0"/>
            <a:ext cx="44767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228600" y="1752600"/>
            <a:ext cx="3505200" cy="646113"/>
          </a:xfrm>
          <a:prstGeom prst="rect">
            <a:avLst/>
          </a:prstGeom>
          <a:noFill/>
          <a:ln w="76200">
            <a:solidFill>
              <a:srgbClr val="00B05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>
                <a:latin typeface="Bauhaus 93" pitchFamily="82" charset="0"/>
              </a:rPr>
              <a:t>What is </a:t>
            </a:r>
            <a:r>
              <a:rPr lang="en-US" sz="3600" b="1" dirty="0">
                <a:solidFill>
                  <a:schemeClr val="bg1">
                    <a:lumMod val="50000"/>
                  </a:schemeClr>
                </a:solidFill>
                <a:latin typeface="Bauhaus 93" pitchFamily="82" charset="0"/>
              </a:rPr>
              <a:t>ORC</a:t>
            </a:r>
            <a:r>
              <a:rPr lang="en-US" sz="3600" b="1" dirty="0">
                <a:solidFill>
                  <a:srgbClr val="92D050"/>
                </a:solidFill>
                <a:latin typeface="Bauhaus 93" pitchFamily="82" charset="0"/>
              </a:rPr>
              <a:t>ID</a:t>
            </a:r>
            <a:r>
              <a:rPr lang="en-US" sz="3600" b="1" dirty="0">
                <a:latin typeface="Bauhaus 93" pitchFamily="82" charset="0"/>
              </a:rPr>
              <a:t>?</a:t>
            </a:r>
          </a:p>
        </p:txBody>
      </p:sp>
      <p:pic>
        <p:nvPicPr>
          <p:cNvPr id="10244" name="Picture 4" descr="Image result for unn 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90600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838200" y="2743200"/>
            <a:ext cx="80772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3200" dirty="0">
                <a:latin typeface="Bell MT" pitchFamily="18" charset="0"/>
              </a:rPr>
              <a:t> </a:t>
            </a:r>
            <a:r>
              <a:rPr lang="en-US" sz="3200" b="1" dirty="0" err="1">
                <a:solidFill>
                  <a:schemeClr val="bg1">
                    <a:lumMod val="50000"/>
                  </a:schemeClr>
                </a:solidFill>
                <a:latin typeface="Bell MT" pitchFamily="18" charset="0"/>
              </a:rPr>
              <a:t>ORC</a:t>
            </a:r>
            <a:r>
              <a:rPr lang="en-US" sz="3200" b="1" dirty="0" err="1">
                <a:solidFill>
                  <a:srgbClr val="92D050"/>
                </a:solidFill>
                <a:latin typeface="Bell MT" pitchFamily="18" charset="0"/>
              </a:rPr>
              <a:t>iD</a:t>
            </a:r>
            <a:r>
              <a:rPr lang="en-US" sz="3200" dirty="0">
                <a:latin typeface="Bell MT" pitchFamily="18" charset="0"/>
              </a:rPr>
              <a:t> means </a:t>
            </a:r>
            <a:r>
              <a:rPr lang="en-US" sz="3200" b="1" u="sng" dirty="0">
                <a:latin typeface="Bell MT" pitchFamily="18" charset="0"/>
              </a:rPr>
              <a:t>Open Researcher and Contributor ID</a:t>
            </a:r>
            <a:r>
              <a:rPr lang="en-US" sz="3200" dirty="0">
                <a:latin typeface="Bell MT" pitchFamily="18" charset="0"/>
              </a:rPr>
              <a:t> is a nonproprietary </a:t>
            </a:r>
            <a:r>
              <a:rPr lang="en-US" sz="3200" dirty="0">
                <a:latin typeface="Bell MT" pitchFamily="18" charset="0"/>
                <a:hlinkClick r:id="rId4" tooltip="Alphanumeric code"/>
              </a:rPr>
              <a:t>alphanumeric code</a:t>
            </a:r>
            <a:r>
              <a:rPr lang="en-US" sz="3200" dirty="0">
                <a:latin typeface="Bell MT" pitchFamily="18" charset="0"/>
              </a:rPr>
              <a:t> to uniquely identify </a:t>
            </a:r>
            <a:r>
              <a:rPr lang="en-US" sz="3200" dirty="0">
                <a:latin typeface="Bell MT" pitchFamily="18" charset="0"/>
                <a:hlinkClick r:id="rId5" tooltip="Scientist"/>
              </a:rPr>
              <a:t>scientific</a:t>
            </a:r>
            <a:r>
              <a:rPr lang="en-US" sz="3200" dirty="0">
                <a:latin typeface="Bell MT" pitchFamily="18" charset="0"/>
              </a:rPr>
              <a:t> and other </a:t>
            </a:r>
            <a:r>
              <a:rPr lang="en-US" sz="3200" dirty="0">
                <a:latin typeface="Bell MT" pitchFamily="18" charset="0"/>
                <a:hlinkClick r:id="rId6" tooltip="Academic authorship"/>
              </a:rPr>
              <a:t>academic authors</a:t>
            </a:r>
            <a:r>
              <a:rPr lang="en-US" sz="3200" dirty="0">
                <a:latin typeface="Bell MT" pitchFamily="18" charset="0"/>
              </a:rPr>
              <a:t> and contributors. </a:t>
            </a:r>
          </a:p>
          <a:p>
            <a:pPr>
              <a:defRPr/>
            </a:pPr>
            <a:endParaRPr lang="en-US" sz="3200" dirty="0">
              <a:latin typeface="Calibri" pitchFamily="34" charset="0"/>
            </a:endParaRPr>
          </a:p>
          <a:p>
            <a:pPr>
              <a:buFont typeface="Arial" charset="0"/>
              <a:buChar char="•"/>
              <a:defRPr/>
            </a:pP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2699</TotalTime>
  <Words>489</Words>
  <Application>Microsoft Office PowerPoint</Application>
  <PresentationFormat>On-screen Show (4:3)</PresentationFormat>
  <Paragraphs>67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Berlin Sans FB</vt:lpstr>
      <vt:lpstr>Bell MT</vt:lpstr>
      <vt:lpstr>Bauhaus 93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Time to Register for your ORCID iD</vt:lpstr>
      <vt:lpstr>Slide 16</vt:lpstr>
      <vt:lpstr>Slide 17</vt:lpstr>
      <vt:lpstr>Slide 18</vt:lpstr>
      <vt:lpstr>Slide 19</vt:lpstr>
      <vt:lpstr>Slide 20</vt:lpstr>
      <vt:lpstr>Now that you have registered, you need to do these things:</vt:lpstr>
      <vt:lpstr>Slide 22</vt:lpstr>
      <vt:lpstr>Slide 23</vt:lpstr>
      <vt:lpstr>Manually add your Biography, Education &amp; Employment</vt:lpstr>
      <vt:lpstr>Slide 25</vt:lpstr>
      <vt:lpstr>Add Works </vt:lpstr>
      <vt:lpstr>Exporting from GoogleScholar</vt:lpstr>
      <vt:lpstr>Slide 28</vt:lpstr>
      <vt:lpstr>Slide 29</vt:lpstr>
      <vt:lpstr>Slide 30</vt:lpstr>
      <vt:lpstr>What is BibTex? </vt:lpstr>
      <vt:lpstr>Slide 32</vt:lpstr>
      <vt:lpstr>Slide 33</vt:lpstr>
      <vt:lpstr>Slide 34</vt:lpstr>
      <vt:lpstr>Links to Referenced Works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Helen</dc:creator>
  <cp:lastModifiedBy>USER</cp:lastModifiedBy>
  <cp:revision>159</cp:revision>
  <dcterms:created xsi:type="dcterms:W3CDTF">2018-02-27T06:28:57Z</dcterms:created>
  <dcterms:modified xsi:type="dcterms:W3CDTF">2019-11-22T04:33:51Z</dcterms:modified>
</cp:coreProperties>
</file>