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28" r:id="rId1"/>
  </p:sldMasterIdLst>
  <p:notesMasterIdLst>
    <p:notesMasterId r:id="rId25"/>
  </p:notesMasterIdLst>
  <p:handoutMasterIdLst>
    <p:handoutMasterId r:id="rId26"/>
  </p:handoutMasterIdLst>
  <p:sldIdLst>
    <p:sldId id="569" r:id="rId2"/>
    <p:sldId id="525" r:id="rId3"/>
    <p:sldId id="595" r:id="rId4"/>
    <p:sldId id="538" r:id="rId5"/>
    <p:sldId id="565" r:id="rId6"/>
    <p:sldId id="576" r:id="rId7"/>
    <p:sldId id="539" r:id="rId8"/>
    <p:sldId id="577" r:id="rId9"/>
    <p:sldId id="578" r:id="rId10"/>
    <p:sldId id="593" r:id="rId11"/>
    <p:sldId id="579" r:id="rId12"/>
    <p:sldId id="583" r:id="rId13"/>
    <p:sldId id="580" r:id="rId14"/>
    <p:sldId id="589" r:id="rId15"/>
    <p:sldId id="592" r:id="rId16"/>
    <p:sldId id="584" r:id="rId17"/>
    <p:sldId id="585" r:id="rId18"/>
    <p:sldId id="543" r:id="rId19"/>
    <p:sldId id="540" r:id="rId20"/>
    <p:sldId id="590" r:id="rId21"/>
    <p:sldId id="596" r:id="rId22"/>
    <p:sldId id="591" r:id="rId23"/>
    <p:sldId id="461" r:id="rId24"/>
  </p:sldIdLst>
  <p:sldSz cx="9144000" cy="6858000" type="screen4x3"/>
  <p:notesSz cx="7102475" cy="102298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2F2F2"/>
    <a:srgbClr val="990033"/>
    <a:srgbClr val="8E1800"/>
    <a:srgbClr val="860000"/>
    <a:srgbClr val="993300"/>
    <a:srgbClr val="FBFBFB"/>
    <a:srgbClr val="F7F7F7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168" autoAdjust="0"/>
    <p:restoredTop sz="95203" autoAdjust="0"/>
  </p:normalViewPr>
  <p:slideViewPr>
    <p:cSldViewPr>
      <p:cViewPr>
        <p:scale>
          <a:sx n="80" d="100"/>
          <a:sy n="80" d="100"/>
        </p:scale>
        <p:origin x="-15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2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6CBD40-189B-4768-85F7-4E7078C06359}" type="datetimeFigureOut">
              <a:rPr lang="de-DE"/>
              <a:pPr>
                <a:defRPr/>
              </a:pPr>
              <a:t>22.11.2019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7088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7088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65E3394-4B21-4E28-882E-52B1A3EDC9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08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708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FF76614-6802-481D-A66F-41A98DB783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We support academics, students and other professionals (or researchers) in their work with scientific literature.</a:t>
            </a:r>
          </a:p>
          <a:p>
            <a:pPr eaLnBrk="1" hangingPunct="1"/>
            <a:r>
              <a:rPr lang="de-DE" smtClean="0"/>
              <a:t>We provide scientific knowledge.</a:t>
            </a:r>
          </a:p>
          <a:p>
            <a:pPr eaLnBrk="1" hangingPunct="1"/>
            <a:r>
              <a:rPr lang="de-DE" smtClean="0"/>
              <a:t>We organize scientific knowledge.</a:t>
            </a:r>
          </a:p>
          <a:p>
            <a:pPr eaLnBrk="1" hangingPunct="1"/>
            <a:r>
              <a:rPr lang="de-DE" smtClean="0"/>
              <a:t>We help to explore and share scientific knowledge.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7C67-B20B-4F0F-A7EB-D4AAF1AA7F2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AF95-B1A7-4638-983A-A3BEB820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CB11D-981F-4079-A603-9CC98AEB2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44CB-1DD1-4353-AE64-343B244E1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BAB5-DE76-402F-B396-4038C297CC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7B964-1AD1-4CE4-9F01-77180C316A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EFBF-F260-47DA-B030-437F8695E1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DC9B-6B47-4DF0-95B6-02992A6339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1797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F755-D75A-4654-847C-60A80A7B2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B953-0DA9-4737-B1AC-3D4F71429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9B38-FEFE-4139-98AA-DF72C622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5D6562-D4B2-4AD2-927A-9C25DF42FD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79" r:id="rId7"/>
    <p:sldLayoutId id="2147485680" r:id="rId8"/>
    <p:sldLayoutId id="2147485681" r:id="rId9"/>
    <p:sldLayoutId id="2147485682" r:id="rId10"/>
    <p:sldLayoutId id="2147485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.ihekwoaba@unn.edu.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2771775" y="2039938"/>
            <a:ext cx="3384550" cy="525462"/>
            <a:chOff x="3207" y="1266"/>
            <a:chExt cx="2223" cy="331"/>
          </a:xfrm>
        </p:grpSpPr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3328" y="1319"/>
              <a:ext cx="2093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cs typeface="Arial" charset="0"/>
              </a:endParaRPr>
            </a:p>
          </p:txBody>
        </p:sp>
        <p:sp>
          <p:nvSpPr>
            <p:cNvPr id="13318" name="Text Box 8"/>
            <p:cNvSpPr txBox="1">
              <a:spLocks noChangeArrowheads="1"/>
            </p:cNvSpPr>
            <p:nvPr/>
          </p:nvSpPr>
          <p:spPr bwMode="auto">
            <a:xfrm>
              <a:off x="3207" y="1266"/>
              <a:ext cx="2223" cy="3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>
                <a:buClr>
                  <a:srgbClr val="FFFFFF"/>
                </a:buClr>
                <a:buFont typeface="Myriad Pro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800">
                  <a:solidFill>
                    <a:srgbClr val="FF0000"/>
                  </a:solidFill>
                  <a:latin typeface="Georgia" pitchFamily="18" charset="0"/>
                  <a:cs typeface="Arial" charset="0"/>
                </a:rPr>
                <a:t>www.mendeley.com</a:t>
              </a:r>
            </a:p>
          </p:txBody>
        </p:sp>
      </p:grp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68313" y="2636838"/>
            <a:ext cx="79200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UNIVERSITY OF NIGERIA, </a:t>
            </a:r>
          </a:p>
          <a:p>
            <a:pPr algn="ctr"/>
            <a:r>
              <a:rPr lang="en-US" sz="2400" b="1">
                <a:solidFill>
                  <a:srgbClr val="00B050"/>
                </a:solidFill>
                <a:latin typeface="Arial Black" pitchFamily="34" charset="0"/>
                <a:cs typeface="Tahoma" pitchFamily="34" charset="0"/>
              </a:rPr>
              <a:t>NSUKKA</a:t>
            </a:r>
          </a:p>
          <a:p>
            <a:pPr algn="ctr"/>
            <a:endParaRPr lang="en-US" sz="2400" b="1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Topic: 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Online Reference Management Tools in the Digital Era: Introduction to Mendeley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By</a:t>
            </a:r>
          </a:p>
          <a:p>
            <a:pPr algn="ctr"/>
            <a:endParaRPr lang="en-US" sz="2400" b="1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 i="1">
                <a:latin typeface="Tahoma" pitchFamily="34" charset="0"/>
                <a:cs typeface="Tahoma" pitchFamily="34" charset="0"/>
              </a:rPr>
              <a:t>Dr E.C. Ihekwoaba  </a:t>
            </a:r>
          </a:p>
          <a:p>
            <a:pPr algn="ctr"/>
            <a:r>
              <a:rPr lang="en-US" sz="2400" b="1" i="1">
                <a:latin typeface="Tahoma" pitchFamily="34" charset="0"/>
                <a:cs typeface="Tahoma" pitchFamily="34" charset="0"/>
              </a:rPr>
              <a:t>emmanuel.ihekwoaba@unn.edu.ng</a:t>
            </a:r>
          </a:p>
          <a:p>
            <a:pPr algn="ctr"/>
            <a:r>
              <a:rPr lang="en-US" sz="2400" i="1">
                <a:latin typeface="Tahoma" pitchFamily="34" charset="0"/>
                <a:cs typeface="Tahoma" pitchFamily="34" charset="0"/>
              </a:rPr>
              <a:t> </a:t>
            </a:r>
            <a:endParaRPr lang="en-US" sz="240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1908175" y="836613"/>
            <a:ext cx="5472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Georgia" pitchFamily="18" charset="0"/>
              </a:rPr>
              <a:t>MENDELEY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</a:rPr>
              <a:t>Mendeley Web Account Interface</a:t>
            </a:r>
          </a:p>
        </p:txBody>
      </p:sp>
      <p:pic>
        <p:nvPicPr>
          <p:cNvPr id="22531" name="Picture 2" descr="C:\Users\specialit\Pictures\JPEG\Mendeley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96975"/>
            <a:ext cx="8435975" cy="51847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6553200" cy="6048375"/>
          </a:xfrm>
        </p:spPr>
        <p:txBody>
          <a:bodyPr/>
          <a:lstStyle/>
          <a:p>
            <a:pPr eaLnBrk="1" hangingPunct="1"/>
            <a:r>
              <a:rPr lang="en-US" sz="2400" i="1" u="sng" smtClean="0">
                <a:latin typeface="Georgia" pitchFamily="18" charset="0"/>
              </a:rPr>
              <a:t>STEP 2</a:t>
            </a:r>
            <a:br>
              <a:rPr lang="en-US" sz="2400" i="1" u="sng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/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>Download the Mendeley Desktop Software Application</a:t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>from</a:t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  <a:hlinkClick r:id="rId2"/>
              </a:rPr>
              <a:t>www.mendeley.com</a:t>
            </a:r>
            <a:r>
              <a:rPr lang="en-US" sz="2400" smtClean="0">
                <a:latin typeface="Georgia" pitchFamily="18" charset="0"/>
              </a:rPr>
              <a:t/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>Click on ‘Save File’ to download Mendeley Desktop Software</a:t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/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/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/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/>
            </a:r>
            <a:br>
              <a:rPr lang="en-US" sz="2400" smtClean="0">
                <a:latin typeface="Georgia" pitchFamily="18" charset="0"/>
              </a:rPr>
            </a:br>
            <a:endParaRPr lang="en-US" sz="2400" smtClean="0">
              <a:latin typeface="Georgia" pitchFamily="18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149725"/>
            <a:ext cx="4608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932363" y="5300663"/>
            <a:ext cx="360362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539750" y="549275"/>
            <a:ext cx="7772400" cy="935038"/>
          </a:xfrm>
        </p:spPr>
        <p:txBody>
          <a:bodyPr/>
          <a:lstStyle/>
          <a:p>
            <a:pPr eaLnBrk="1" hangingPunct="1"/>
            <a:r>
              <a:rPr lang="en-US" sz="2400" i="1" u="sng" smtClean="0">
                <a:latin typeface="Georgia" pitchFamily="18" charset="0"/>
              </a:rPr>
              <a:t>STEP 3</a:t>
            </a:r>
            <a:r>
              <a:rPr lang="en-US" sz="2400" smtClean="0">
                <a:latin typeface="Georgia" pitchFamily="18" charset="0"/>
              </a:rPr>
              <a:t/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>Install Mendeley Desktop and sign into your Account</a:t>
            </a:r>
            <a:r>
              <a:rPr lang="en-US" sz="2800" smtClean="0">
                <a:latin typeface="Georgia" pitchFamily="18" charset="0"/>
              </a:rPr>
              <a:t>. </a:t>
            </a:r>
            <a:endParaRPr lang="en-US" sz="2800" smtClean="0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755650" y="1628775"/>
            <a:ext cx="7488238" cy="4968875"/>
          </a:xfrm>
        </p:spPr>
        <p:txBody>
          <a:bodyPr/>
          <a:lstStyle/>
          <a:p>
            <a:pPr eaLnBrk="1" hangingPunct="1"/>
            <a:endParaRPr lang="en-US" sz="240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4580" name="Picture 9" descr="https://d3fildg3jlcvty.cloudfront.net/c678619cee0c7100266a89b27b66d2f6ca1b1ac9/graphics/download/instructions/windows-inst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44675"/>
            <a:ext cx="32400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https://d3fildg3jlcvty.cloudfront.net/c678619cee0c7100266a89b27b66d2f6ca1b1ac9/graphics/download/instructions/windows-op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149725"/>
            <a:ext cx="345598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195513" y="3141663"/>
            <a:ext cx="979487" cy="48418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795963" y="4005263"/>
            <a:ext cx="484187" cy="8350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476375" y="3716338"/>
            <a:ext cx="3167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Georgia" pitchFamily="18" charset="0"/>
                <a:cs typeface="Times New Roman" pitchFamily="18" charset="0"/>
              </a:rPr>
              <a:t>1. Click on ‘Run’ to Install Mendeley Desktop</a:t>
            </a:r>
            <a:endParaRPr lang="en-US">
              <a:latin typeface="Georgia" pitchFamily="18" charset="0"/>
            </a:endParaRP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4211638" y="5876925"/>
            <a:ext cx="396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  <a:cs typeface="Times New Roman" pitchFamily="18" charset="0"/>
              </a:rPr>
              <a:t>2. Click to open Mendeley Desktop and  sign into  your Account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1295400"/>
          </a:xfrm>
        </p:spPr>
        <p:txBody>
          <a:bodyPr/>
          <a:lstStyle/>
          <a:p>
            <a:pPr eaLnBrk="1" hangingPunct="1"/>
            <a:r>
              <a:rPr lang="en-US" sz="2800" i="1" u="sng" smtClean="0">
                <a:latin typeface="Georgia" pitchFamily="18" charset="0"/>
              </a:rPr>
              <a:t>STEP 4</a:t>
            </a:r>
            <a:r>
              <a:rPr lang="en-US" sz="2800" smtClean="0">
                <a:latin typeface="Georgia" pitchFamily="18" charset="0"/>
              </a:rPr>
              <a:t/>
            </a:r>
            <a:br>
              <a:rPr lang="en-US" sz="2800" smtClean="0">
                <a:latin typeface="Georgia" pitchFamily="18" charset="0"/>
              </a:rPr>
            </a:br>
            <a:r>
              <a:rPr lang="en-US" sz="2800" smtClean="0">
                <a:latin typeface="Georgia" pitchFamily="18" charset="0"/>
              </a:rPr>
              <a:t>Configure your Mendeley Desktop Application Software</a:t>
            </a:r>
            <a:br>
              <a:rPr lang="en-US" sz="2800" smtClean="0">
                <a:latin typeface="Georgia" pitchFamily="18" charset="0"/>
              </a:rPr>
            </a:br>
            <a:endParaRPr lang="en-US" sz="2800" smtClean="0">
              <a:latin typeface="Georgia" pitchFamily="18" charset="0"/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6400800" cy="37433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n-US" sz="2800" i="1" smtClean="0">
                <a:solidFill>
                  <a:schemeClr val="tx1"/>
                </a:solidFill>
                <a:latin typeface="Georgia" pitchFamily="18" charset="0"/>
              </a:rPr>
              <a:t>1.Install MS Word Plugin </a:t>
            </a:r>
            <a:r>
              <a:rPr lang="en-US" sz="2800" smtClean="0">
                <a:solidFill>
                  <a:schemeClr val="tx1"/>
                </a:solidFill>
                <a:latin typeface="Georgia" pitchFamily="18" charset="0"/>
              </a:rPr>
              <a:t>– This enables your word document processor and Mendeley to communicate and work together  in the citation process</a:t>
            </a:r>
          </a:p>
          <a:p>
            <a:pPr algn="l" eaLnBrk="1" hangingPunct="1"/>
            <a:endParaRPr lang="en-US" sz="2800" smtClean="0">
              <a:solidFill>
                <a:schemeClr val="tx1"/>
              </a:solidFill>
              <a:latin typeface="Georgia" pitchFamily="18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tx1"/>
                </a:solidFill>
                <a:latin typeface="Georgia" pitchFamily="18" charset="0"/>
              </a:rPr>
              <a:t>2. </a:t>
            </a:r>
            <a:r>
              <a:rPr lang="en-US" sz="2800" i="1" smtClean="0">
                <a:solidFill>
                  <a:schemeClr val="tx1"/>
                </a:solidFill>
                <a:latin typeface="Georgia" pitchFamily="18" charset="0"/>
              </a:rPr>
              <a:t>Install Web Importer </a:t>
            </a:r>
            <a:r>
              <a:rPr lang="en-US" sz="2800" smtClean="0">
                <a:solidFill>
                  <a:schemeClr val="tx1"/>
                </a:solidFill>
                <a:latin typeface="Georgia" pitchFamily="18" charset="0"/>
              </a:rPr>
              <a:t>– This enables Mendeley grab citation off the web</a:t>
            </a:r>
          </a:p>
          <a:p>
            <a:pPr algn="l" eaLnBrk="1" hangingPunct="1"/>
            <a:endParaRPr lang="en-US" sz="280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</a:rPr>
              <a:t>How to confirm that the MS Word Plugin is installed</a:t>
            </a:r>
          </a:p>
        </p:txBody>
      </p:sp>
      <p:pic>
        <p:nvPicPr>
          <p:cNvPr id="2662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205038"/>
            <a:ext cx="6767512" cy="3529012"/>
          </a:xfrm>
          <a:ln>
            <a:solidFill>
              <a:srgbClr val="990033"/>
            </a:solidFill>
          </a:ln>
        </p:spPr>
      </p:pic>
      <p:sp>
        <p:nvSpPr>
          <p:cNvPr id="10" name="Smiley Face 9"/>
          <p:cNvSpPr/>
          <p:nvPr/>
        </p:nvSpPr>
        <p:spPr>
          <a:xfrm>
            <a:off x="2268538" y="3500438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1050" y="2060575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pecialit\Pictures\JPEG\Mendeley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7137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2"/>
          <p:cNvSpPr>
            <a:spLocks noChangeArrowheads="1"/>
          </p:cNvSpPr>
          <p:nvPr/>
        </p:nvSpPr>
        <p:spPr bwMode="auto">
          <a:xfrm>
            <a:off x="2411413" y="1484313"/>
            <a:ext cx="3313112" cy="360362"/>
          </a:xfrm>
          <a:prstGeom prst="wedgeRectCallout">
            <a:avLst>
              <a:gd name="adj1" fmla="val -70181"/>
              <a:gd name="adj2" fmla="val -54028"/>
            </a:avLst>
          </a:prstGeom>
          <a:solidFill>
            <a:srgbClr val="595959">
              <a:alpha val="9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r>
              <a:rPr lang="en-US" sz="1400">
                <a:latin typeface="Georgia" pitchFamily="18" charset="0"/>
              </a:rPr>
              <a:t>1.The Web Importer helps you grab documents off the web.</a:t>
            </a:r>
          </a:p>
        </p:txBody>
      </p:sp>
      <p:sp>
        <p:nvSpPr>
          <p:cNvPr id="4" name="Rounded Rectangle 22"/>
          <p:cNvSpPr>
            <a:spLocks noChangeArrowheads="1"/>
          </p:cNvSpPr>
          <p:nvPr/>
        </p:nvSpPr>
        <p:spPr bwMode="auto">
          <a:xfrm>
            <a:off x="1763713" y="1844675"/>
            <a:ext cx="3384550" cy="720725"/>
          </a:xfrm>
          <a:prstGeom prst="wedgeRectCallout">
            <a:avLst>
              <a:gd name="adj1" fmla="val -70181"/>
              <a:gd name="adj2" fmla="val -54028"/>
            </a:avLst>
          </a:prstGeom>
          <a:solidFill>
            <a:srgbClr val="595959">
              <a:alpha val="9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r>
              <a:rPr lang="en-US" sz="1400">
                <a:latin typeface="Georgia" pitchFamily="18" charset="0"/>
              </a:rPr>
              <a:t>2.The MS Word Plugin helps Mendeley to work with your Word Processor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23850" y="188913"/>
            <a:ext cx="8609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eorgia" pitchFamily="18" charset="0"/>
              </a:rPr>
              <a:t>(Configuration) Installing Web Importer and MS Word Plugin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1"/>
          <p:cNvSpPr txBox="1">
            <a:spLocks noChangeArrowheads="1"/>
          </p:cNvSpPr>
          <p:nvPr/>
        </p:nvSpPr>
        <p:spPr bwMode="auto">
          <a:xfrm>
            <a:off x="1835150" y="692150"/>
            <a:ext cx="60499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u="sng">
                <a:latin typeface="Georgia" pitchFamily="18" charset="0"/>
              </a:rPr>
              <a:t>STEP 5</a:t>
            </a:r>
          </a:p>
          <a:p>
            <a:pPr algn="ctr"/>
            <a:endParaRPr lang="en-US" sz="3200">
              <a:latin typeface="Georgia" pitchFamily="18" charset="0"/>
            </a:endParaRPr>
          </a:p>
          <a:p>
            <a:pPr algn="ctr"/>
            <a:r>
              <a:rPr lang="en-US" sz="3200">
                <a:latin typeface="Georgia" pitchFamily="18" charset="0"/>
              </a:rPr>
              <a:t>Build your library</a:t>
            </a:r>
          </a:p>
          <a:p>
            <a:endParaRPr lang="en-US" sz="3200">
              <a:latin typeface="Georgia" pitchFamily="18" charset="0"/>
            </a:endParaRPr>
          </a:p>
          <a:p>
            <a:pPr algn="just"/>
            <a:r>
              <a:rPr lang="en-US" sz="3200">
                <a:latin typeface="Georgia" pitchFamily="18" charset="0"/>
              </a:rPr>
              <a:t>Before you start writing, you must have a well built Library in Mendeley where you can pick the citations to support your write-up and Bibliography to show documents cited.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Desktop_FileMenu_Slid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424862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987675" y="260350"/>
            <a:ext cx="5472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2000">
                <a:latin typeface="Georgia" pitchFamily="18" charset="0"/>
              </a:rPr>
              <a:t>Building your library means adding documents to your Mendeley Desktop Application</a:t>
            </a:r>
          </a:p>
        </p:txBody>
      </p:sp>
      <p:sp>
        <p:nvSpPr>
          <p:cNvPr id="32772" name="Rechteckige Legende 8"/>
          <p:cNvSpPr>
            <a:spLocks noChangeArrowheads="1"/>
          </p:cNvSpPr>
          <p:nvPr/>
        </p:nvSpPr>
        <p:spPr bwMode="auto">
          <a:xfrm>
            <a:off x="2051050" y="1268413"/>
            <a:ext cx="5113338" cy="2881312"/>
          </a:xfrm>
          <a:prstGeom prst="wedgeRectCallout">
            <a:avLst>
              <a:gd name="adj1" fmla="val -68343"/>
              <a:gd name="adj2" fmla="val -46537"/>
            </a:avLst>
          </a:prstGeom>
          <a:solidFill>
            <a:srgbClr val="595959">
              <a:alpha val="85097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defRPr/>
            </a:pP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You have 4 different options for building your library:</a:t>
            </a:r>
          </a:p>
          <a:p>
            <a:pPr>
              <a:defRPr/>
            </a:pPr>
            <a:endParaRPr lang="de-DE" sz="2000" i="1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Through documents in your computer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Through documents in your external storage device, eg, Flash drive, hard drive, CD or DVD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Through the Web using Web Importer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Through manual method</a:t>
            </a:r>
          </a:p>
          <a:p>
            <a:pPr>
              <a:defRPr/>
            </a:pPr>
            <a:r>
              <a:rPr lang="de-DE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</a:p>
          <a:p>
            <a:pPr marL="177800" indent="-177800">
              <a:buFont typeface="Arial" charset="0"/>
              <a:buChar char="•"/>
              <a:defRPr/>
            </a:pP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Desktop_manage_slid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82089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hteckige Legende 5"/>
          <p:cNvSpPr>
            <a:spLocks noChangeArrowheads="1"/>
          </p:cNvSpPr>
          <p:nvPr/>
        </p:nvSpPr>
        <p:spPr bwMode="auto">
          <a:xfrm>
            <a:off x="4067175" y="3860800"/>
            <a:ext cx="2952750" cy="393700"/>
          </a:xfrm>
          <a:prstGeom prst="wedgeRectCallout">
            <a:avLst>
              <a:gd name="adj1" fmla="val -94065"/>
              <a:gd name="adj2" fmla="val 119356"/>
            </a:avLst>
          </a:prstGeom>
          <a:solidFill>
            <a:srgbClr val="595959">
              <a:alpha val="85097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defRPr/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Star your favorite papers</a:t>
            </a:r>
            <a:endParaRPr lang="de-DE" sz="1600" i="1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2772" name="Rechteckige Legende 5"/>
          <p:cNvSpPr>
            <a:spLocks noChangeArrowheads="1"/>
          </p:cNvSpPr>
          <p:nvPr/>
        </p:nvSpPr>
        <p:spPr bwMode="auto">
          <a:xfrm>
            <a:off x="3995738" y="2492375"/>
            <a:ext cx="3857625" cy="392113"/>
          </a:xfrm>
          <a:prstGeom prst="wedgeRectCallout">
            <a:avLst>
              <a:gd name="adj1" fmla="val -71894"/>
              <a:gd name="adj2" fmla="val -25708"/>
            </a:avLst>
          </a:prstGeom>
          <a:solidFill>
            <a:srgbClr val="595959">
              <a:alpha val="85097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defRPr/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Documents can be marked read/unread</a:t>
            </a:r>
            <a:endParaRPr lang="de-DE" sz="1600" i="1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2773" name="Rechteckige Legende 5"/>
          <p:cNvSpPr>
            <a:spLocks noChangeArrowheads="1"/>
          </p:cNvSpPr>
          <p:nvPr/>
        </p:nvSpPr>
        <p:spPr bwMode="auto">
          <a:xfrm>
            <a:off x="4067175" y="5157788"/>
            <a:ext cx="4537075" cy="574675"/>
          </a:xfrm>
          <a:prstGeom prst="wedgeRectCallout">
            <a:avLst>
              <a:gd name="adj1" fmla="val -87440"/>
              <a:gd name="adj2" fmla="val -157259"/>
            </a:avLst>
          </a:prstGeom>
          <a:solidFill>
            <a:srgbClr val="595959">
              <a:alpha val="85097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defRPr/>
            </a:pP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Filter by authors, tags, publications or keywords </a:t>
            </a:r>
            <a:endParaRPr lang="de-DE" sz="1600" i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2051050" y="260350"/>
            <a:ext cx="62658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eorgia" pitchFamily="18" charset="0"/>
              </a:rPr>
              <a:t>Managing the Documents in your Library</a:t>
            </a:r>
          </a:p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feld 1"/>
          <p:cNvSpPr txBox="1">
            <a:spLocks noChangeArrowheads="1"/>
          </p:cNvSpPr>
          <p:nvPr/>
        </p:nvSpPr>
        <p:spPr bwMode="auto">
          <a:xfrm>
            <a:off x="1476375" y="692150"/>
            <a:ext cx="64087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3200">
                <a:latin typeface="Georgia" pitchFamily="18" charset="0"/>
              </a:rPr>
              <a:t>                  STEP 6</a:t>
            </a:r>
          </a:p>
          <a:p>
            <a:pPr algn="just"/>
            <a:r>
              <a:rPr lang="en-GB" sz="3200">
                <a:latin typeface="Georgia" pitchFamily="18" charset="0"/>
              </a:rPr>
              <a:t>           Inserting Citation</a:t>
            </a:r>
          </a:p>
          <a:p>
            <a:pPr algn="just"/>
            <a:endParaRPr lang="en-GB" sz="3200">
              <a:latin typeface="Georgia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24175"/>
            <a:ext cx="61722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203575" y="4005263"/>
            <a:ext cx="338138" cy="338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Rechteckige Legende 4"/>
          <p:cNvSpPr>
            <a:spLocks noChangeArrowheads="1"/>
          </p:cNvSpPr>
          <p:nvPr/>
        </p:nvSpPr>
        <p:spPr bwMode="auto">
          <a:xfrm>
            <a:off x="5219700" y="2205038"/>
            <a:ext cx="3529013" cy="644525"/>
          </a:xfrm>
          <a:prstGeom prst="wedgeRectCallout">
            <a:avLst>
              <a:gd name="adj1" fmla="val -62769"/>
              <a:gd name="adj2" fmla="val 171778"/>
            </a:avLst>
          </a:prstGeom>
          <a:solidFill>
            <a:srgbClr val="595959">
              <a:alpha val="85097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defRPr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Citation will show up based on selected style</a:t>
            </a:r>
            <a:endParaRPr lang="de-DE" i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611188" y="908050"/>
            <a:ext cx="7777162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>
                <a:latin typeface="Georgia" pitchFamily="18" charset="0"/>
              </a:rPr>
              <a:t>OUTLINE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What is Mendeley?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 Creating your Mendeley Account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 Downloading Mendeley Desktop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Installing Mendeley Desktop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Configuring your Mendeley Application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 Building your Library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 Managing the documents in your Library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 Inserting Citation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latin typeface="Georgia" pitchFamily="18" charset="0"/>
              </a:rPr>
              <a:t>Inserting Bibliography</a:t>
            </a:r>
            <a:endParaRPr lang="en-US" sz="280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Georgia" pitchFamily="18" charset="0"/>
              </a:rPr>
              <a:t>1. ‘Click on ‘Insert Citation’ then;</a:t>
            </a:r>
            <a:br>
              <a:rPr lang="en-US" sz="2400" smtClean="0">
                <a:latin typeface="Georgia" pitchFamily="18" charset="0"/>
              </a:rPr>
            </a:br>
            <a:r>
              <a:rPr lang="en-US" sz="2400" smtClean="0">
                <a:latin typeface="Georgia" pitchFamily="18" charset="0"/>
              </a:rPr>
              <a:t>2. Click on ‘Go to Mendeley’ to insert in-text citations </a:t>
            </a:r>
          </a:p>
        </p:txBody>
      </p:sp>
      <p:pic>
        <p:nvPicPr>
          <p:cNvPr id="32771" name="Picture 6" descr="C:\Users\specialit\Pictures\JPEG\Mendeley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96975"/>
            <a:ext cx="8435975" cy="5040313"/>
          </a:xfrm>
          <a:noFill/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555875" y="1484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059113" y="24209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2411413" y="1557338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3276600" y="2565400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3635375" y="42926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latin typeface="Georgia" pitchFamily="18" charset="0"/>
              </a:rPr>
              <a:t>Merging Citations and Adding Multiple Citations</a:t>
            </a:r>
            <a:r>
              <a:rPr lang="en-US" sz="2000" b="1" smtClean="0"/>
              <a:t/>
            </a:r>
            <a:br>
              <a:rPr lang="en-US" sz="2000" b="1" smtClean="0"/>
            </a:br>
            <a:endParaRPr lang="en-US" sz="2000" smtClean="0"/>
          </a:p>
        </p:txBody>
      </p:sp>
      <p:pic>
        <p:nvPicPr>
          <p:cNvPr id="33795" name="Picture 2" descr="C:\Users\specialit\Desktop\FGMG\Merge_Citation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700213"/>
            <a:ext cx="4368800" cy="1377950"/>
          </a:xfrm>
          <a:noFill/>
        </p:spPr>
      </p:pic>
      <p:pic>
        <p:nvPicPr>
          <p:cNvPr id="33796" name="Picture 3" descr="C:\Users\specialit\Desktop\FGMG\Multiple_Citation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437063"/>
            <a:ext cx="42497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395288" y="1268413"/>
            <a:ext cx="36718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700"/>
              <a:t>If two separate citations appear together you may want to combine these into a single reference for style purposes.</a:t>
            </a:r>
          </a:p>
          <a:p>
            <a:pPr algn="just"/>
            <a:r>
              <a:rPr lang="en-US" sz="1700"/>
              <a:t>Simply highlight the two references you need to merge and press the ‘Merge Citations’ button on the toolbar.</a:t>
            </a:r>
          </a:p>
          <a:p>
            <a:pPr algn="just"/>
            <a:r>
              <a:rPr lang="en-US" sz="1700"/>
              <a:t>The two citations will be merged into a single, properly styled reference.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611188" y="4292600"/>
            <a:ext cx="374491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700"/>
              <a:t>You can also add multiple citations when inserting citations. Instead of pressing ‘Ok’ after identifying a source in the Citation Editor, simply search for a second source to reference using the same interface.</a:t>
            </a:r>
          </a:p>
          <a:p>
            <a:pPr algn="just"/>
            <a:r>
              <a:rPr lang="en-US" sz="1700"/>
              <a:t>Once you’ve selected the desired second item, press ‘Ok’ to add both items as a single, merged reference.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u="sng" dirty="0" smtClean="0">
                <a:latin typeface="Georgia" pitchFamily="18" charset="0"/>
              </a:rPr>
              <a:t>STEP 7</a:t>
            </a:r>
            <a:r>
              <a:rPr lang="en-US" sz="2400" dirty="0" smtClean="0">
                <a:latin typeface="Georgia" pitchFamily="18" charset="0"/>
              </a:rPr>
              <a:t/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Inserting Bibliography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Click on ‘Insert Bibliography’ to insert cited works</a:t>
            </a:r>
          </a:p>
        </p:txBody>
      </p:sp>
      <p:pic>
        <p:nvPicPr>
          <p:cNvPr id="34819" name="Picture 2" descr="C:\Users\specialit\Pictures\JPEG\Mendeley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0050"/>
            <a:ext cx="8229600" cy="4386263"/>
          </a:xfrm>
          <a:noFill/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276600" y="1989138"/>
            <a:ext cx="273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5"/>
          <p:cNvGrpSpPr>
            <a:grpSpLocks/>
          </p:cNvGrpSpPr>
          <p:nvPr/>
        </p:nvGrpSpPr>
        <p:grpSpPr bwMode="auto">
          <a:xfrm>
            <a:off x="1763713" y="4008438"/>
            <a:ext cx="6480175" cy="525462"/>
            <a:chOff x="1140" y="1266"/>
            <a:chExt cx="4281" cy="331"/>
          </a:xfrm>
        </p:grpSpPr>
        <p:sp>
          <p:nvSpPr>
            <p:cNvPr id="35846" name="Rectangle 7"/>
            <p:cNvSpPr>
              <a:spLocks noChangeArrowheads="1"/>
            </p:cNvSpPr>
            <p:nvPr/>
          </p:nvSpPr>
          <p:spPr bwMode="auto">
            <a:xfrm>
              <a:off x="3328" y="1319"/>
              <a:ext cx="2093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47" name="Text Box 8"/>
            <p:cNvSpPr txBox="1">
              <a:spLocks noChangeArrowheads="1"/>
            </p:cNvSpPr>
            <p:nvPr/>
          </p:nvSpPr>
          <p:spPr bwMode="auto">
            <a:xfrm>
              <a:off x="1140" y="1266"/>
              <a:ext cx="2676" cy="3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>
                <a:buClr>
                  <a:srgbClr val="FFFFFF"/>
                </a:buClr>
                <a:buFont typeface="Myriad Pro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800">
                  <a:solidFill>
                    <a:srgbClr val="FF0000"/>
                  </a:solidFill>
                  <a:latin typeface="Georgia" pitchFamily="18" charset="0"/>
                </a:rPr>
                <a:t>  www.mendeley.com</a:t>
              </a:r>
            </a:p>
          </p:txBody>
        </p:sp>
      </p:grp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619250" y="2060575"/>
            <a:ext cx="386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Georgia" pitchFamily="18" charset="0"/>
              </a:rPr>
              <a:t>Thank you for listening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1908175" y="5157788"/>
            <a:ext cx="5543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eorgia" pitchFamily="18" charset="0"/>
              </a:rPr>
              <a:t>Emmanuel Chukwudi Ihekwoaba, Ph.D</a:t>
            </a:r>
          </a:p>
          <a:p>
            <a:r>
              <a:rPr lang="en-US" sz="2400">
                <a:solidFill>
                  <a:schemeClr val="tx2"/>
                </a:solidFill>
                <a:latin typeface="Georgia" pitchFamily="18" charset="0"/>
                <a:hlinkClick r:id="rId3"/>
              </a:rPr>
              <a:t>emmanuel.ihekwoaba@unn.edu.ng</a:t>
            </a:r>
            <a:endParaRPr lang="en-US" sz="240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2400">
                <a:latin typeface="Georgia" pitchFamily="18" charset="0"/>
              </a:rPr>
              <a:t>08080260062 – WhatsApp</a:t>
            </a:r>
          </a:p>
          <a:p>
            <a:r>
              <a:rPr lang="en-US" sz="2400">
                <a:latin typeface="Georgia" pitchFamily="18" charset="0"/>
              </a:rPr>
              <a:t>08038814838 – Voice Call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3059113" y="3068638"/>
            <a:ext cx="4968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6000" i="1">
                <a:latin typeface="Georgia" pitchFamily="18" charset="0"/>
              </a:rPr>
              <a:t>MENDELEY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116013" y="1052513"/>
            <a:ext cx="6985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GOALS AND OBJECTIVES</a:t>
            </a:r>
          </a:p>
          <a:p>
            <a:pPr algn="ctr"/>
            <a:r>
              <a:rPr lang="en-US" sz="2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r>
              <a:rPr lang="en-US" sz="2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At the end of this presentation;</a:t>
            </a:r>
          </a:p>
          <a:p>
            <a:pPr algn="ctr"/>
            <a:endParaRPr lang="en-US" sz="24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en-US" sz="24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>
                <a:latin typeface="Tahoma" pitchFamily="34" charset="0"/>
                <a:ea typeface="Calibri" pitchFamily="34" charset="0"/>
                <a:cs typeface="Tahoma" pitchFamily="34" charset="0"/>
              </a:rPr>
              <a:t>Students would know what Mendeley online reference    	tool manager is all about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>
                <a:latin typeface="Tahoma" pitchFamily="34" charset="0"/>
                <a:ea typeface="Calibri" pitchFamily="34" charset="0"/>
                <a:cs typeface="Tahoma" pitchFamily="34" charset="0"/>
              </a:rPr>
              <a:t>Students would be able to use the Mendeley online 	reference tool manager to do their citation and 	referencing</a:t>
            </a:r>
          </a:p>
          <a:p>
            <a:pPr algn="ctr"/>
            <a:endParaRPr lang="en-US" sz="24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1"/>
          <p:cNvSpPr txBox="1">
            <a:spLocks noChangeArrowheads="1"/>
          </p:cNvSpPr>
          <p:nvPr/>
        </p:nvSpPr>
        <p:spPr bwMode="auto">
          <a:xfrm>
            <a:off x="971550" y="1125538"/>
            <a:ext cx="748823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600">
                <a:latin typeface="Georgia" pitchFamily="18" charset="0"/>
              </a:rPr>
              <a:t>What is Mendeley?</a:t>
            </a:r>
          </a:p>
          <a:p>
            <a:pPr algn="ctr"/>
            <a:endParaRPr lang="de-DE" sz="3600">
              <a:latin typeface="Georgia" pitchFamily="18" charset="0"/>
            </a:endParaRPr>
          </a:p>
          <a:p>
            <a:pPr algn="just"/>
            <a:r>
              <a:rPr lang="en-US" sz="3600">
                <a:latin typeface="Georgia" pitchFamily="18" charset="0"/>
              </a:rPr>
              <a:t>Mendeley is a free academic software used to manage, read, annotate and cite your research papers.</a:t>
            </a:r>
          </a:p>
          <a:p>
            <a:endParaRPr lang="en-US" sz="3600">
              <a:latin typeface="Georgia" pitchFamily="18" charset="0"/>
            </a:endParaRPr>
          </a:p>
          <a:p>
            <a:r>
              <a:rPr lang="en-US" sz="3600">
                <a:latin typeface="Georgia" pitchFamily="18" charset="0"/>
              </a:rPr>
              <a:t>It is a reference manager.</a:t>
            </a:r>
          </a:p>
          <a:p>
            <a:pPr algn="ctr"/>
            <a:endParaRPr lang="de-DE" sz="360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57188" y="908050"/>
            <a:ext cx="7643812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Myriad Pro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latin typeface="Georgia" pitchFamily="18" charset="0"/>
              </a:rPr>
              <a:t>Mendeley is based in London, and was developed by over 30 researchers, graduates and software developers. </a:t>
            </a:r>
            <a:r>
              <a:rPr lang="de-DE" sz="2000">
                <a:latin typeface="Georgia" pitchFamily="18" charset="0"/>
                <a:ea typeface="MS PGothic" pitchFamily="34" charset="-128"/>
              </a:rPr>
              <a:t>It is backed by co-founders and former executives of</a:t>
            </a:r>
            <a:r>
              <a:rPr lang="de-DE" sz="2400">
                <a:latin typeface="Georgia" pitchFamily="18" charset="0"/>
                <a:ea typeface="MS PGothic" pitchFamily="34" charset="-128"/>
              </a:rPr>
              <a:t>:</a:t>
            </a:r>
            <a:endParaRPr lang="en-US" sz="2000">
              <a:latin typeface="Georgia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87450" y="3933825"/>
            <a:ext cx="5286375" cy="1989138"/>
            <a:chOff x="3286125" y="4383088"/>
            <a:chExt cx="5286375" cy="2332037"/>
          </a:xfrm>
        </p:grpSpPr>
        <p:sp>
          <p:nvSpPr>
            <p:cNvPr id="17434" name="Text Box 8"/>
            <p:cNvSpPr txBox="1">
              <a:spLocks noChangeArrowheads="1"/>
            </p:cNvSpPr>
            <p:nvPr/>
          </p:nvSpPr>
          <p:spPr bwMode="auto">
            <a:xfrm>
              <a:off x="3286125" y="4757184"/>
              <a:ext cx="3429000" cy="6159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>
                <a:buClr>
                  <a:srgbClr val="FFFFFF"/>
                </a:buClr>
                <a:buFont typeface="Myriad Pro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800">
                <a:solidFill>
                  <a:srgbClr val="993300"/>
                </a:solidFill>
                <a:latin typeface="Georgia" pitchFamily="18" charset="0"/>
                <a:ea typeface="MS PGothic" pitchFamily="34" charset="-128"/>
              </a:endParaRPr>
            </a:p>
          </p:txBody>
        </p:sp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1038" y="4383088"/>
              <a:ext cx="1541462" cy="683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8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6992938" y="5885047"/>
              <a:ext cx="1538287" cy="83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6" name="Picture 25" descr="warner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8225" y="5201999"/>
              <a:ext cx="763588" cy="76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</p:grpSp>
      <p:pic>
        <p:nvPicPr>
          <p:cNvPr id="17412" name="Picture 19" descr="eurostarslogo_20346.gif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5589588"/>
            <a:ext cx="854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0" descr="euro_flag_2156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5589588"/>
            <a:ext cx="854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1" descr="TSB_Logo_Grey_2052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6221413"/>
            <a:ext cx="18478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50825" y="5445125"/>
            <a:ext cx="26066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>
                <a:srgbClr val="FFFFFF"/>
              </a:buClr>
              <a:buFont typeface="Myriad Pro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latin typeface="Georgia" pitchFamily="18" charset="0"/>
                <a:ea typeface="MS PGothic" pitchFamily="34" charset="-128"/>
              </a:rPr>
              <a:t>...and Supported by</a:t>
            </a:r>
            <a:r>
              <a:rPr lang="de-DE" sz="2800">
                <a:latin typeface="Georgia" pitchFamily="18" charset="0"/>
                <a:ea typeface="MS PGothic" pitchFamily="34" charset="-128"/>
              </a:rPr>
              <a:t>:</a:t>
            </a:r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2133600"/>
            <a:ext cx="1924050" cy="50323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2133600"/>
            <a:ext cx="1624013" cy="5048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67625" y="2133600"/>
            <a:ext cx="966788" cy="64770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8313" y="2133600"/>
            <a:ext cx="1790700" cy="47148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35150" y="4508500"/>
            <a:ext cx="3071813" cy="2714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6397" name="Picture 13" descr="C:\Users\Victor Henning\Documents\Uni und Job\Weimar\Administratives\BUW Logos\dreizeilig\Pantone29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1275" y="2852738"/>
            <a:ext cx="1017588" cy="614362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grpSp>
        <p:nvGrpSpPr>
          <p:cNvPr id="17422" name="Group 16"/>
          <p:cNvGrpSpPr>
            <a:grpSpLocks/>
          </p:cNvGrpSpPr>
          <p:nvPr/>
        </p:nvGrpSpPr>
        <p:grpSpPr bwMode="auto">
          <a:xfrm>
            <a:off x="5076825" y="2924175"/>
            <a:ext cx="1908175" cy="538163"/>
            <a:chOff x="4357686" y="1571612"/>
            <a:chExt cx="1908906" cy="523518"/>
          </a:xfrm>
        </p:grpSpPr>
        <p:pic>
          <p:nvPicPr>
            <p:cNvPr id="17432" name="Group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318237" y="1535822"/>
              <a:ext cx="2030746" cy="639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 bwMode="auto">
            <a:xfrm>
              <a:off x="4357686" y="1571612"/>
              <a:ext cx="1905730" cy="523518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GB">
                <a:solidFill>
                  <a:schemeClr val="bg1"/>
                </a:solidFill>
                <a:ea typeface="MS Gothic" charset="-128"/>
                <a:cs typeface="Arial" charset="0"/>
              </a:endParaRPr>
            </a:p>
          </p:txBody>
        </p:sp>
      </p:grpSp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5288" y="3429000"/>
            <a:ext cx="1285875" cy="111125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6400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92950" y="2997200"/>
            <a:ext cx="1165225" cy="43021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6401" name="Picture 2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500438"/>
            <a:ext cx="8572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6402" name="Picture 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35150" y="3573463"/>
            <a:ext cx="1428750" cy="52070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4" name="Picture 43" descr="UCD.png"/>
          <p:cNvPicPr>
            <a:picLocks noChangeAspect="1"/>
          </p:cNvPicPr>
          <p:nvPr/>
        </p:nvPicPr>
        <p:blipFill>
          <a:blip r:embed="rId1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3644900"/>
            <a:ext cx="6746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04" name="Picture 2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11638" y="3644900"/>
            <a:ext cx="635000" cy="587375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6405" name="Picture 2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84888" y="2205038"/>
            <a:ext cx="1428750" cy="45720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6406" name="Picture 30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268538" y="2781300"/>
            <a:ext cx="1450975" cy="6905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7431" name="Picture 51"/>
          <p:cNvPicPr>
            <a:picLocks noChangeAspect="1" noChangeArrowheads="1"/>
          </p:cNvPicPr>
          <p:nvPr/>
        </p:nvPicPr>
        <p:blipFill>
          <a:blip r:embed="rId23"/>
          <a:srcRect r="1398"/>
          <a:stretch>
            <a:fillRect/>
          </a:stretch>
        </p:blipFill>
        <p:spPr bwMode="auto">
          <a:xfrm>
            <a:off x="395288" y="2781300"/>
            <a:ext cx="17986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  <a:latin typeface="Georgia" pitchFamily="18" charset="0"/>
              </a:rPr>
              <a:t>Things you could do with Mendeley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684213" y="1341438"/>
            <a:ext cx="7559675" cy="489585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endParaRPr lang="en-US" sz="240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2400" u="sng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Add and Organize</a:t>
            </a:r>
            <a:r>
              <a:rPr lang="en-US" sz="240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- I</a:t>
            </a:r>
            <a:r>
              <a:rPr lang="en-US" sz="2400" smtClean="0">
                <a:solidFill>
                  <a:schemeClr val="tx1"/>
                </a:solidFill>
                <a:latin typeface="Georgia" pitchFamily="18" charset="0"/>
              </a:rPr>
              <a:t>mport and organize PDFs from your Computer and other storage devices.</a:t>
            </a:r>
          </a:p>
          <a:p>
            <a:pPr algn="l" eaLnBrk="1" hangingPunct="1">
              <a:buFont typeface="Wingdings" pitchFamily="2" charset="2"/>
              <a:buChar char="ü"/>
            </a:pPr>
            <a:endParaRPr lang="en-US" sz="240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2400" u="sng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Back up and Sync your resources </a:t>
            </a:r>
            <a:r>
              <a:rPr lang="en-US" sz="240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-  </a:t>
            </a:r>
            <a:r>
              <a:rPr lang="en-US" sz="2400" smtClean="0">
                <a:solidFill>
                  <a:schemeClr val="tx1"/>
                </a:solidFill>
                <a:latin typeface="Georgia" pitchFamily="18" charset="0"/>
              </a:rPr>
              <a:t>Access your papers anywhere, on other Computers or even your smart devices.</a:t>
            </a:r>
          </a:p>
          <a:p>
            <a:pPr algn="l" eaLnBrk="1" hangingPunct="1"/>
            <a:endParaRPr lang="en-US" sz="240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2400" u="sng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Reference Manager </a:t>
            </a:r>
            <a:r>
              <a:rPr lang="en-US" sz="240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- Generate citations and bibliographies in Microsoft Word, and other word processing applications.</a:t>
            </a:r>
          </a:p>
          <a:p>
            <a:pPr algn="l" eaLnBrk="1" hangingPunct="1"/>
            <a:endParaRPr lang="en-US" sz="240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hangingPunct="1">
              <a:buFont typeface="Wingdings" pitchFamily="2" charset="2"/>
              <a:buChar char="ü"/>
            </a:pPr>
            <a:endParaRPr lang="en-US" sz="240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1"/>
          <p:cNvSpPr txBox="1">
            <a:spLocks noChangeArrowheads="1"/>
          </p:cNvSpPr>
          <p:nvPr/>
        </p:nvSpPr>
        <p:spPr bwMode="auto">
          <a:xfrm>
            <a:off x="1331913" y="981075"/>
            <a:ext cx="64087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 u="sng">
                <a:latin typeface="Georgia" pitchFamily="18" charset="0"/>
              </a:rPr>
              <a:t>STEP 1</a:t>
            </a:r>
          </a:p>
          <a:p>
            <a:pPr algn="ctr"/>
            <a:endParaRPr lang="en-US" sz="4000" i="1" u="sng">
              <a:latin typeface="Georgia" pitchFamily="18" charset="0"/>
            </a:endParaRPr>
          </a:p>
          <a:p>
            <a:pPr algn="ctr"/>
            <a:r>
              <a:rPr lang="en-US" sz="4000">
                <a:latin typeface="Georgia" pitchFamily="18" charset="0"/>
              </a:rPr>
              <a:t>Create your Mendeley Web Account</a:t>
            </a:r>
          </a:p>
          <a:p>
            <a:pPr algn="ctr"/>
            <a:r>
              <a:rPr lang="en-US" sz="4000">
                <a:latin typeface="Georgia" pitchFamily="18" charset="0"/>
              </a:rPr>
              <a:t>in</a:t>
            </a:r>
          </a:p>
          <a:p>
            <a:pPr algn="ctr"/>
            <a:r>
              <a:rPr lang="en-US" sz="4000">
                <a:latin typeface="Georgia" pitchFamily="18" charset="0"/>
                <a:hlinkClick r:id="rId2"/>
              </a:rPr>
              <a:t>www.mendeley.com</a:t>
            </a:r>
            <a:endParaRPr lang="en-US" sz="4000">
              <a:latin typeface="Georgia" pitchFamily="18" charset="0"/>
            </a:endParaRPr>
          </a:p>
          <a:p>
            <a:pPr algn="ctr"/>
            <a:endParaRPr lang="en-US" sz="400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/>
            <a:r>
              <a:rPr lang="en-US" sz="2000" smtClean="0">
                <a:latin typeface="Georgia" pitchFamily="18" charset="0"/>
              </a:rPr>
              <a:t>Log into </a:t>
            </a:r>
            <a:br>
              <a:rPr lang="en-US" sz="2000" smtClean="0">
                <a:latin typeface="Georgia" pitchFamily="18" charset="0"/>
              </a:rPr>
            </a:br>
            <a:r>
              <a:rPr lang="en-US" sz="2000" smtClean="0">
                <a:latin typeface="Georgia" pitchFamily="18" charset="0"/>
                <a:hlinkClick r:id="rId2"/>
              </a:rPr>
              <a:t>www.mendeley.com</a:t>
            </a:r>
            <a:r>
              <a:rPr lang="en-US" sz="2000" smtClean="0">
                <a:latin typeface="Georgia" pitchFamily="18" charset="0"/>
              </a:rPr>
              <a:t> </a:t>
            </a:r>
            <a:br>
              <a:rPr lang="en-US" sz="2000" smtClean="0">
                <a:latin typeface="Georgia" pitchFamily="18" charset="0"/>
              </a:rPr>
            </a:br>
            <a:r>
              <a:rPr lang="en-US" sz="2000" smtClean="0">
                <a:latin typeface="Georgia" pitchFamily="18" charset="0"/>
              </a:rPr>
              <a:t>to create your free Account</a:t>
            </a:r>
            <a:br>
              <a:rPr lang="en-US" sz="2000" smtClean="0">
                <a:latin typeface="Georgia" pitchFamily="18" charset="0"/>
              </a:rPr>
            </a:br>
            <a:r>
              <a:rPr lang="en-US" sz="2000" smtClean="0">
                <a:latin typeface="Georgia" pitchFamily="18" charset="0"/>
              </a:rPr>
              <a:t>(Fill out the Form)</a:t>
            </a:r>
          </a:p>
        </p:txBody>
      </p:sp>
      <p:pic>
        <p:nvPicPr>
          <p:cNvPr id="20483" name="Content Placeholder 4" descr="Create Account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600200"/>
            <a:ext cx="3455988" cy="4525963"/>
          </a:xfrm>
        </p:spPr>
      </p:pic>
      <p:pic>
        <p:nvPicPr>
          <p:cNvPr id="20484" name="Content Placeholder 5" descr="Create account2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658938"/>
            <a:ext cx="4038600" cy="4217987"/>
          </a:xfrm>
        </p:spPr>
      </p:pic>
      <p:sp>
        <p:nvSpPr>
          <p:cNvPr id="8" name="Right Arrow 7"/>
          <p:cNvSpPr/>
          <p:nvPr/>
        </p:nvSpPr>
        <p:spPr>
          <a:xfrm>
            <a:off x="3563938" y="3860800"/>
            <a:ext cx="1770062" cy="48418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708400" y="4292600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eorgia" pitchFamily="18" charset="0"/>
              </a:rPr>
              <a:t>Fill out the Form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5795963" y="3213100"/>
            <a:ext cx="154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</a:rPr>
              <a:t>Email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5651500" y="3500438"/>
            <a:ext cx="1081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</a:rPr>
              <a:t>First  Name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5651500" y="3789363"/>
            <a:ext cx="1052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</a:rPr>
              <a:t>Last  Name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5724525" y="4149725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Georgia" pitchFamily="18" charset="0"/>
              </a:rPr>
              <a:t>Password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</a:rPr>
              <a:t>(Complete the Online Form)</a:t>
            </a:r>
          </a:p>
        </p:txBody>
      </p:sp>
      <p:pic>
        <p:nvPicPr>
          <p:cNvPr id="21507" name="Content Placeholder 4" descr="Create Account3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4105275" cy="4335463"/>
          </a:xfrm>
        </p:spPr>
      </p:pic>
      <p:pic>
        <p:nvPicPr>
          <p:cNvPr id="21508" name="Content Placeholder 5" descr="Create Account4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700213"/>
            <a:ext cx="3960812" cy="4321175"/>
          </a:xfrm>
        </p:spPr>
      </p:pic>
      <p:sp>
        <p:nvSpPr>
          <p:cNvPr id="7" name="Right Arrow 6"/>
          <p:cNvSpPr/>
          <p:nvPr/>
        </p:nvSpPr>
        <p:spPr>
          <a:xfrm>
            <a:off x="4067175" y="3644900"/>
            <a:ext cx="979488" cy="48418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1403350" y="3429000"/>
            <a:ext cx="1123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Field of Study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476375" y="3789363"/>
            <a:ext cx="1336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Academic Status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5435600" y="3500438"/>
            <a:ext cx="1870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Enter current Institution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7235825" y="3716338"/>
            <a:ext cx="1238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Georgia" pitchFamily="18" charset="0"/>
              </a:rPr>
              <a:t>Save and continue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2627313" y="4076700"/>
            <a:ext cx="12207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Create Account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8529</TotalTime>
  <Words>685</Words>
  <Application>Microsoft Office PowerPoint</Application>
  <PresentationFormat>On-screen Show (4:3)</PresentationFormat>
  <Paragraphs>118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Georgia</vt:lpstr>
      <vt:lpstr>Myriad Pro</vt:lpstr>
      <vt:lpstr>Arial Black</vt:lpstr>
      <vt:lpstr>Tahoma</vt:lpstr>
      <vt:lpstr>Wingdings</vt:lpstr>
      <vt:lpstr>Bookman Old Style</vt:lpstr>
      <vt:lpstr>Times New Roman</vt:lpstr>
      <vt:lpstr>MS PGothic</vt:lpstr>
      <vt:lpstr>MS Gothic</vt:lpstr>
      <vt:lpstr>Office Theme</vt:lpstr>
      <vt:lpstr>Slide 1</vt:lpstr>
      <vt:lpstr>Slide 2</vt:lpstr>
      <vt:lpstr>Slide 3</vt:lpstr>
      <vt:lpstr>Slide 4</vt:lpstr>
      <vt:lpstr>Slide 5</vt:lpstr>
      <vt:lpstr>Things you could do with Mendeley</vt:lpstr>
      <vt:lpstr>Slide 7</vt:lpstr>
      <vt:lpstr>Log into  www.mendeley.com  to create your free Account (Fill out the Form)</vt:lpstr>
      <vt:lpstr>(Complete the Online Form)</vt:lpstr>
      <vt:lpstr>Mendeley Web Account Interface</vt:lpstr>
      <vt:lpstr>STEP 2  Download the Mendeley Desktop Software Application from www.mendeley.com Click on ‘Save File’ to download Mendeley Desktop Software     </vt:lpstr>
      <vt:lpstr>STEP 3 Install Mendeley Desktop and sign into your Account. </vt:lpstr>
      <vt:lpstr>STEP 4 Configure your Mendeley Desktop Application Software </vt:lpstr>
      <vt:lpstr>How to confirm that the MS Word Plugin is installed</vt:lpstr>
      <vt:lpstr>Slide 15</vt:lpstr>
      <vt:lpstr>Slide 16</vt:lpstr>
      <vt:lpstr>Slide 17</vt:lpstr>
      <vt:lpstr>Slide 18</vt:lpstr>
      <vt:lpstr>Slide 19</vt:lpstr>
      <vt:lpstr>1. ‘Click on ‘Insert Citation’ then; 2. Click on ‘Go to Mendeley’ to insert in-text citations </vt:lpstr>
      <vt:lpstr>Merging Citations and Adding Multiple Citations </vt:lpstr>
      <vt:lpstr>STEP 7 Inserting Bibliography Click on ‘Insert Bibliography’ to insert cited works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 Reichelt</dc:creator>
  <cp:lastModifiedBy>USER</cp:lastModifiedBy>
  <cp:revision>1158</cp:revision>
  <dcterms:created xsi:type="dcterms:W3CDTF">2007-11-04T14:48:17Z</dcterms:created>
  <dcterms:modified xsi:type="dcterms:W3CDTF">2019-11-22T04:35:51Z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>396|394|392|390|378|376|374|372|371|363|355|349|337|333|332|324|322|299|298|285|282|280|270|269|267|264|262|257|255|253|251|248|247|236|230|228|221|217|215|204|200|198|185|174|172|169|167|157|155|153|151|149|142|141|129|127|125|122|118|117|113|111|110|105</vt:lpwstr>
  </property>
</Properties>
</file>