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47"/>
  </p:notesMasterIdLst>
  <p:sldIdLst>
    <p:sldId id="256" r:id="rId2"/>
    <p:sldId id="257" r:id="rId3"/>
    <p:sldId id="258" r:id="rId4"/>
    <p:sldId id="262" r:id="rId5"/>
    <p:sldId id="266" r:id="rId6"/>
    <p:sldId id="268" r:id="rId7"/>
    <p:sldId id="271" r:id="rId8"/>
    <p:sldId id="269" r:id="rId9"/>
    <p:sldId id="275" r:id="rId10"/>
    <p:sldId id="276" r:id="rId11"/>
    <p:sldId id="274" r:id="rId12"/>
    <p:sldId id="279" r:id="rId13"/>
    <p:sldId id="281" r:id="rId14"/>
    <p:sldId id="283" r:id="rId15"/>
    <p:sldId id="286" r:id="rId16"/>
    <p:sldId id="285" r:id="rId17"/>
    <p:sldId id="287" r:id="rId18"/>
    <p:sldId id="290" r:id="rId19"/>
    <p:sldId id="291" r:id="rId20"/>
    <p:sldId id="294" r:id="rId21"/>
    <p:sldId id="293" r:id="rId22"/>
    <p:sldId id="296" r:id="rId23"/>
    <p:sldId id="297" r:id="rId24"/>
    <p:sldId id="337" r:id="rId25"/>
    <p:sldId id="339" r:id="rId26"/>
    <p:sldId id="299" r:id="rId27"/>
    <p:sldId id="301" r:id="rId28"/>
    <p:sldId id="302" r:id="rId29"/>
    <p:sldId id="303" r:id="rId30"/>
    <p:sldId id="304" r:id="rId31"/>
    <p:sldId id="305" r:id="rId32"/>
    <p:sldId id="309" r:id="rId33"/>
    <p:sldId id="310" r:id="rId34"/>
    <p:sldId id="311" r:id="rId35"/>
    <p:sldId id="333" r:id="rId36"/>
    <p:sldId id="315" r:id="rId37"/>
    <p:sldId id="317" r:id="rId38"/>
    <p:sldId id="318" r:id="rId39"/>
    <p:sldId id="319" r:id="rId40"/>
    <p:sldId id="323" r:id="rId41"/>
    <p:sldId id="321" r:id="rId42"/>
    <p:sldId id="343" r:id="rId43"/>
    <p:sldId id="336" r:id="rId44"/>
    <p:sldId id="342" r:id="rId45"/>
    <p:sldId id="344"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99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12" autoAdjust="0"/>
    <p:restoredTop sz="94660"/>
  </p:normalViewPr>
  <p:slideViewPr>
    <p:cSldViewPr snapToGrid="0">
      <p:cViewPr varScale="1">
        <p:scale>
          <a:sx n="69" d="100"/>
          <a:sy n="69" d="100"/>
        </p:scale>
        <p:origin x="80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E01D75-C863-47C5-B575-F7B69FD2483F}" type="datetimeFigureOut">
              <a:rPr lang="en-US" smtClean="0"/>
              <a:t>6/8/2017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D3E7D4-AFCD-43CA-82C6-5CAC4F38862F}" type="slidenum">
              <a:rPr lang="en-US" smtClean="0"/>
              <a:t>‹#›</a:t>
            </a:fld>
            <a:endParaRPr lang="en-US"/>
          </a:p>
        </p:txBody>
      </p:sp>
    </p:spTree>
    <p:extLst>
      <p:ext uri="{BB962C8B-B14F-4D97-AF65-F5344CB8AC3E}">
        <p14:creationId xmlns:p14="http://schemas.microsoft.com/office/powerpoint/2010/main" val="2777432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3E7D4-AFCD-43CA-82C6-5CAC4F38862F}" type="slidenum">
              <a:rPr lang="en-US" smtClean="0"/>
              <a:t>17</a:t>
            </a:fld>
            <a:endParaRPr lang="en-US"/>
          </a:p>
        </p:txBody>
      </p:sp>
    </p:spTree>
    <p:extLst>
      <p:ext uri="{BB962C8B-B14F-4D97-AF65-F5344CB8AC3E}">
        <p14:creationId xmlns:p14="http://schemas.microsoft.com/office/powerpoint/2010/main" val="1622623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9109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8240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44494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5043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29888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721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6/8/2017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813627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1706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7355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2362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6/8/2017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901232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2817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9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3417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6/8/2017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869636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9751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6/8/2017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034183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en.wikipedia.org/wiki/Millennium_Development_Goals" TargetMode="External"/><Relationship Id="rId2" Type="http://schemas.openxmlformats.org/officeDocument/2006/relationships/hyperlink" Target="https://en.wikipedia.org/wiki/The_Economist"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10709562" y="4100946"/>
            <a:ext cx="1343891" cy="1862048"/>
          </a:xfrm>
          <a:prstGeom prst="rect">
            <a:avLst/>
          </a:prstGeom>
          <a:noFill/>
        </p:spPr>
        <p:txBody>
          <a:bodyPr wrap="square" rtlCol="0">
            <a:spAutoFit/>
          </a:bodyPr>
          <a:lstStyle/>
          <a:p>
            <a:r>
              <a:rPr lang="en-US" sz="11500" dirty="0" smtClean="0">
                <a:solidFill>
                  <a:srgbClr val="002060"/>
                </a:solidFill>
              </a:rPr>
              <a:t>s</a:t>
            </a:r>
            <a:endParaRPr lang="en-US" sz="11500" dirty="0">
              <a:solidFill>
                <a:srgbClr val="002060"/>
              </a:solidFill>
            </a:endParaRPr>
          </a:p>
        </p:txBody>
      </p:sp>
    </p:spTree>
    <p:extLst>
      <p:ext uri="{BB962C8B-B14F-4D97-AF65-F5344CB8AC3E}">
        <p14:creationId xmlns:p14="http://schemas.microsoft.com/office/powerpoint/2010/main" val="4222935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825222" cy="36714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5222" y="3117272"/>
            <a:ext cx="6366778" cy="3740728"/>
          </a:xfrm>
          <a:prstGeom prst="rect">
            <a:avLst/>
          </a:prstGeom>
        </p:spPr>
      </p:pic>
      <p:sp>
        <p:nvSpPr>
          <p:cNvPr id="2" name="TextBox 1"/>
          <p:cNvSpPr txBox="1"/>
          <p:nvPr/>
        </p:nvSpPr>
        <p:spPr>
          <a:xfrm>
            <a:off x="6276108" y="138546"/>
            <a:ext cx="5223163" cy="1938992"/>
          </a:xfrm>
          <a:prstGeom prst="rect">
            <a:avLst/>
          </a:prstGeom>
          <a:noFill/>
        </p:spPr>
        <p:txBody>
          <a:bodyPr wrap="square" rtlCol="0">
            <a:spAutoFit/>
          </a:bodyPr>
          <a:lstStyle/>
          <a:p>
            <a:r>
              <a:rPr lang="en-US" sz="4000" dirty="0" smtClean="0">
                <a:solidFill>
                  <a:srgbClr val="FF0000"/>
                </a:solidFill>
              </a:rPr>
              <a:t>244,000 CHILDREN IN BORNO </a:t>
            </a:r>
          </a:p>
          <a:p>
            <a:r>
              <a:rPr lang="en-US" sz="4000" dirty="0" smtClean="0">
                <a:solidFill>
                  <a:srgbClr val="FF0000"/>
                </a:solidFill>
              </a:rPr>
              <a:t>4.4 MILLION </a:t>
            </a:r>
            <a:endParaRPr lang="en-US" sz="4000" dirty="0">
              <a:solidFill>
                <a:srgbClr val="FF0000"/>
              </a:solidFill>
            </a:endParaRPr>
          </a:p>
        </p:txBody>
      </p:sp>
    </p:spTree>
    <p:extLst>
      <p:ext uri="{BB962C8B-B14F-4D97-AF65-F5344CB8AC3E}">
        <p14:creationId xmlns:p14="http://schemas.microsoft.com/office/powerpoint/2010/main" val="642154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48146" y="0"/>
            <a:ext cx="11443854" cy="6621108"/>
          </a:xfrm>
          <a:prstGeom prst="rect">
            <a:avLst/>
          </a:prstGeom>
        </p:spPr>
        <p:txBody>
          <a:bodyPr wrap="square">
            <a:spAutoFit/>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400" dirty="0">
                <a:latin typeface="+mj-lt"/>
                <a:ea typeface="Times New Roman" panose="02020603050405020304" pitchFamily="18" charset="0"/>
                <a:cs typeface="Times New Roman" panose="02020603050405020304" pitchFamily="18" charset="0"/>
              </a:rPr>
              <a:t>Globally, one in nine people in the world today (795 million) are </a:t>
            </a:r>
            <a:r>
              <a:rPr lang="en-US" sz="3400" dirty="0" smtClean="0">
                <a:latin typeface="+mj-lt"/>
                <a:ea typeface="Times New Roman" panose="02020603050405020304" pitchFamily="18" charset="0"/>
                <a:cs typeface="Times New Roman" panose="02020603050405020304" pitchFamily="18" charset="0"/>
              </a:rPr>
              <a:t>undernourished. (2014)</a:t>
            </a:r>
            <a:endParaRPr lang="en-US" sz="3400" dirty="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400" dirty="0">
                <a:latin typeface="+mj-lt"/>
                <a:ea typeface="Times New Roman" panose="02020603050405020304" pitchFamily="18" charset="0"/>
                <a:cs typeface="Times New Roman" panose="02020603050405020304" pitchFamily="18" charset="0"/>
              </a:rPr>
              <a:t>Poor nutrition causes nearly half (45 per cent) of deaths in children under five – 3.1 million children each year.</a:t>
            </a:r>
            <a:endParaRPr lang="en-US" sz="3400" dirty="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400" dirty="0">
                <a:latin typeface="+mj-lt"/>
                <a:ea typeface="Times New Roman" panose="02020603050405020304" pitchFamily="18" charset="0"/>
                <a:cs typeface="Times New Roman" panose="02020603050405020304" pitchFamily="18" charset="0"/>
              </a:rPr>
              <a:t>One in four of the world’s children suffer stunted growth. </a:t>
            </a:r>
            <a:endParaRPr lang="en-US" sz="3400" dirty="0" smtClean="0">
              <a:latin typeface="+mj-lt"/>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400" dirty="0" smtClean="0">
                <a:latin typeface="+mj-lt"/>
                <a:ea typeface="Times New Roman" panose="02020603050405020304" pitchFamily="18" charset="0"/>
                <a:cs typeface="Times New Roman" panose="02020603050405020304" pitchFamily="18" charset="0"/>
              </a:rPr>
              <a:t>66 </a:t>
            </a:r>
            <a:r>
              <a:rPr lang="en-US" sz="3400" dirty="0">
                <a:latin typeface="+mj-lt"/>
                <a:ea typeface="Times New Roman" panose="02020603050405020304" pitchFamily="18" charset="0"/>
                <a:cs typeface="Times New Roman" panose="02020603050405020304" pitchFamily="18" charset="0"/>
              </a:rPr>
              <a:t>million primary school-age children attend classes hungry across the developing world, with 23 million in Africa alone</a:t>
            </a:r>
            <a:r>
              <a:rPr lang="en-US" sz="3400" dirty="0" smtClean="0">
                <a:latin typeface="+mj-lt"/>
                <a:ea typeface="Times New Roman" panose="02020603050405020304" pitchFamily="18" charset="0"/>
                <a:cs typeface="Times New Roman" panose="02020603050405020304" pitchFamily="18" charset="0"/>
              </a:rPr>
              <a:t>.</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3400" dirty="0"/>
              <a:t>Over 90 million children under the age of five are dangerously underweight.</a:t>
            </a:r>
            <a:endParaRPr lang="en-US" sz="3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0855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2300" y="0"/>
            <a:ext cx="13951131" cy="1446550"/>
          </a:xfrm>
          <a:prstGeom prst="rect">
            <a:avLst/>
          </a:prstGeom>
        </p:spPr>
        <p:txBody>
          <a:bodyPr wrap="square">
            <a:spAutoFit/>
          </a:bodyPr>
          <a:lstStyle/>
          <a:p>
            <a:pPr algn="ctr"/>
            <a:r>
              <a:rPr lang="en-US" sz="8800" b="1" dirty="0" smtClean="0">
                <a:solidFill>
                  <a:srgbClr val="FF0000"/>
                </a:solidFill>
              </a:rPr>
              <a:t>THE GLOBAL GOALS</a:t>
            </a:r>
          </a:p>
        </p:txBody>
      </p:sp>
      <p:sp>
        <p:nvSpPr>
          <p:cNvPr id="6" name="TextBox 5"/>
          <p:cNvSpPr txBox="1"/>
          <p:nvPr/>
        </p:nvSpPr>
        <p:spPr>
          <a:xfrm>
            <a:off x="1801905" y="1154162"/>
            <a:ext cx="10797989" cy="830997"/>
          </a:xfrm>
          <a:prstGeom prst="rect">
            <a:avLst/>
          </a:prstGeom>
          <a:noFill/>
        </p:spPr>
        <p:txBody>
          <a:bodyPr wrap="square" rtlCol="0">
            <a:spAutoFit/>
          </a:bodyPr>
          <a:lstStyle/>
          <a:p>
            <a:r>
              <a:rPr lang="en-US" sz="4800" b="1" dirty="0" smtClean="0"/>
              <a:t>FOR SUSTAINABLE DEVELOPMENT</a:t>
            </a:r>
            <a:endParaRPr lang="en-US" sz="4800" b="1" dirty="0"/>
          </a:p>
        </p:txBody>
      </p:sp>
      <p:sp>
        <p:nvSpPr>
          <p:cNvPr id="3" name="TextBox 2"/>
          <p:cNvSpPr txBox="1"/>
          <p:nvPr/>
        </p:nvSpPr>
        <p:spPr>
          <a:xfrm>
            <a:off x="378822" y="2158521"/>
            <a:ext cx="5010596" cy="4247317"/>
          </a:xfrm>
          <a:prstGeom prst="rect">
            <a:avLst/>
          </a:prstGeom>
          <a:noFill/>
        </p:spPr>
        <p:txBody>
          <a:bodyPr wrap="square" rtlCol="0">
            <a:spAutoFit/>
          </a:bodyPr>
          <a:lstStyle/>
          <a:p>
            <a:r>
              <a:rPr lang="en-US" sz="5400" dirty="0" smtClean="0">
                <a:solidFill>
                  <a:schemeClr val="accent2">
                    <a:lumMod val="50000"/>
                  </a:schemeClr>
                </a:solidFill>
                <a:latin typeface="Bauhaus 93" panose="04030905020B02020C02" pitchFamily="82" charset="0"/>
              </a:rPr>
              <a:t>ENSURE HEALTHY LIVES AND PROMOTE WELLBEING FOR ALL AT ALL AGES</a:t>
            </a:r>
            <a:endParaRPr lang="en-US" sz="5400" dirty="0">
              <a:solidFill>
                <a:schemeClr val="accent2">
                  <a:lumMod val="50000"/>
                </a:schemeClr>
              </a:solidFill>
              <a:latin typeface="Bauhaus 93" panose="04030905020B02020C02" pitchFamily="8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2506" y="2158521"/>
            <a:ext cx="4547893" cy="4547893"/>
          </a:xfrm>
          <a:prstGeom prst="rect">
            <a:avLst/>
          </a:prstGeom>
        </p:spPr>
      </p:pic>
    </p:spTree>
    <p:extLst>
      <p:ext uri="{BB962C8B-B14F-4D97-AF65-F5344CB8AC3E}">
        <p14:creationId xmlns:p14="http://schemas.microsoft.com/office/powerpoint/2010/main" val="33072471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741525" cy="382385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1524" y="1018310"/>
            <a:ext cx="6450475" cy="432261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394364"/>
            <a:ext cx="5741525" cy="3463637"/>
          </a:xfrm>
          <a:prstGeom prst="rect">
            <a:avLst/>
          </a:prstGeom>
        </p:spPr>
      </p:pic>
    </p:spTree>
    <p:extLst>
      <p:ext uri="{BB962C8B-B14F-4D97-AF65-F5344CB8AC3E}">
        <p14:creationId xmlns:p14="http://schemas.microsoft.com/office/powerpoint/2010/main" val="986303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2300" y="0"/>
            <a:ext cx="13951131" cy="1446550"/>
          </a:xfrm>
          <a:prstGeom prst="rect">
            <a:avLst/>
          </a:prstGeom>
        </p:spPr>
        <p:txBody>
          <a:bodyPr wrap="square">
            <a:spAutoFit/>
          </a:bodyPr>
          <a:lstStyle/>
          <a:p>
            <a:pPr algn="ctr"/>
            <a:r>
              <a:rPr lang="en-US" sz="8800" b="1" dirty="0" smtClean="0">
                <a:solidFill>
                  <a:srgbClr val="FF0000"/>
                </a:solidFill>
              </a:rPr>
              <a:t>THE GLOBAL GOALS</a:t>
            </a:r>
          </a:p>
        </p:txBody>
      </p:sp>
      <p:sp>
        <p:nvSpPr>
          <p:cNvPr id="6" name="TextBox 5"/>
          <p:cNvSpPr txBox="1"/>
          <p:nvPr/>
        </p:nvSpPr>
        <p:spPr>
          <a:xfrm>
            <a:off x="1801905" y="1154162"/>
            <a:ext cx="10797989" cy="830997"/>
          </a:xfrm>
          <a:prstGeom prst="rect">
            <a:avLst/>
          </a:prstGeom>
          <a:noFill/>
        </p:spPr>
        <p:txBody>
          <a:bodyPr wrap="square" rtlCol="0">
            <a:spAutoFit/>
          </a:bodyPr>
          <a:lstStyle/>
          <a:p>
            <a:r>
              <a:rPr lang="en-US" sz="4800" b="1" dirty="0" smtClean="0"/>
              <a:t>FOR SUSTAINABLE DEVELOPMENT</a:t>
            </a:r>
            <a:endParaRPr lang="en-US" sz="4800" b="1" dirty="0"/>
          </a:p>
        </p:txBody>
      </p:sp>
      <p:sp>
        <p:nvSpPr>
          <p:cNvPr id="3" name="TextBox 2"/>
          <p:cNvSpPr txBox="1"/>
          <p:nvPr/>
        </p:nvSpPr>
        <p:spPr>
          <a:xfrm>
            <a:off x="167401" y="2600712"/>
            <a:ext cx="5222017" cy="2800767"/>
          </a:xfrm>
          <a:prstGeom prst="rect">
            <a:avLst/>
          </a:prstGeom>
          <a:noFill/>
        </p:spPr>
        <p:txBody>
          <a:bodyPr wrap="square" rtlCol="0">
            <a:spAutoFit/>
          </a:bodyPr>
          <a:lstStyle/>
          <a:p>
            <a:r>
              <a:rPr lang="en-US" sz="4400" dirty="0" smtClean="0">
                <a:solidFill>
                  <a:srgbClr val="002060"/>
                </a:solidFill>
                <a:latin typeface="Berlin Sans FB Demi" panose="020E0802020502020306" pitchFamily="34" charset="0"/>
              </a:rPr>
              <a:t>ENSURE INCLUSIVE AND EQUITABLE QUALITY EDUCATION</a:t>
            </a:r>
            <a:endParaRPr lang="en-US" sz="4400" dirty="0">
              <a:solidFill>
                <a:srgbClr val="002060"/>
              </a:solidFill>
              <a:latin typeface="Berlin Sans FB Demi" panose="020E0802020502020306"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6252" y="1985159"/>
            <a:ext cx="4644875" cy="4644875"/>
          </a:xfrm>
          <a:prstGeom prst="rect">
            <a:avLst/>
          </a:prstGeom>
        </p:spPr>
      </p:pic>
    </p:spTree>
    <p:extLst>
      <p:ext uri="{BB962C8B-B14F-4D97-AF65-F5344CB8AC3E}">
        <p14:creationId xmlns:p14="http://schemas.microsoft.com/office/powerpoint/2010/main" val="8006699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9709" y="0"/>
            <a:ext cx="10668000" cy="6863417"/>
          </a:xfrm>
          <a:prstGeom prst="rect">
            <a:avLst/>
          </a:prstGeom>
          <a:noFill/>
        </p:spPr>
        <p:txBody>
          <a:bodyPr wrap="square" rtlCol="0">
            <a:spAutoFit/>
          </a:bodyPr>
          <a:lstStyle/>
          <a:p>
            <a:pPr algn="just"/>
            <a:r>
              <a:rPr lang="en-US" sz="4400" dirty="0" smtClean="0">
                <a:latin typeface="Times New Roman" panose="02020603050405020304" pitchFamily="18" charset="0"/>
                <a:cs typeface="Times New Roman" panose="02020603050405020304" pitchFamily="18" charset="0"/>
              </a:rPr>
              <a:t>	Education </a:t>
            </a:r>
            <a:r>
              <a:rPr lang="en-US" sz="4400" dirty="0">
                <a:latin typeface="Times New Roman" panose="02020603050405020304" pitchFamily="18" charset="0"/>
                <a:cs typeface="Times New Roman" panose="02020603050405020304" pitchFamily="18" charset="0"/>
              </a:rPr>
              <a:t>is one of the most powerful and proven vehicles for sustainable development</a:t>
            </a:r>
            <a:r>
              <a:rPr lang="en-US" sz="4400" dirty="0" smtClean="0">
                <a:latin typeface="Times New Roman" panose="02020603050405020304" pitchFamily="18" charset="0"/>
                <a:cs typeface="Times New Roman" panose="02020603050405020304" pitchFamily="18" charset="0"/>
              </a:rPr>
              <a:t>.</a:t>
            </a:r>
          </a:p>
          <a:p>
            <a:pPr algn="just"/>
            <a:endParaRPr lang="en-US" sz="4400" dirty="0">
              <a:latin typeface="Times New Roman" panose="02020603050405020304" pitchFamily="18" charset="0"/>
              <a:cs typeface="Times New Roman" panose="02020603050405020304" pitchFamily="18" charset="0"/>
            </a:endParaRPr>
          </a:p>
          <a:p>
            <a:pPr algn="just"/>
            <a:r>
              <a:rPr lang="en-US" sz="4400" dirty="0" smtClean="0">
                <a:latin typeface="Times New Roman" panose="02020603050405020304" pitchFamily="18" charset="0"/>
                <a:cs typeface="Times New Roman" panose="02020603050405020304" pitchFamily="18" charset="0"/>
              </a:rPr>
              <a:t>This </a:t>
            </a:r>
            <a:r>
              <a:rPr lang="en-US" sz="4400" dirty="0">
                <a:latin typeface="Times New Roman" panose="02020603050405020304" pitchFamily="18" charset="0"/>
                <a:cs typeface="Times New Roman" panose="02020603050405020304" pitchFamily="18" charset="0"/>
              </a:rPr>
              <a:t>goal ensures that all girls and boys complete free primary and secondary schooling by 2030. </a:t>
            </a:r>
          </a:p>
          <a:p>
            <a:pPr algn="just"/>
            <a:r>
              <a:rPr lang="en-US" sz="4400" dirty="0" smtClean="0">
                <a:latin typeface="Times New Roman" panose="02020603050405020304" pitchFamily="18" charset="0"/>
                <a:cs typeface="Times New Roman" panose="02020603050405020304" pitchFamily="18" charset="0"/>
              </a:rPr>
              <a:t>It </a:t>
            </a:r>
            <a:r>
              <a:rPr lang="en-US" sz="4400" dirty="0">
                <a:latin typeface="Times New Roman" panose="02020603050405020304" pitchFamily="18" charset="0"/>
                <a:cs typeface="Times New Roman" panose="02020603050405020304" pitchFamily="18" charset="0"/>
              </a:rPr>
              <a:t>also aims to provide equal access to affordable vocational training, to eliminate gender and wealth disparities, and achieve universal access to a quality higher education.</a:t>
            </a:r>
          </a:p>
        </p:txBody>
      </p:sp>
    </p:spTree>
    <p:extLst>
      <p:ext uri="{BB962C8B-B14F-4D97-AF65-F5344CB8AC3E}">
        <p14:creationId xmlns:p14="http://schemas.microsoft.com/office/powerpoint/2010/main" val="22017334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30250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017"/>
            <a:ext cx="11887199" cy="6376104"/>
          </a:xfrm>
          <a:prstGeom prst="rect">
            <a:avLst/>
          </a:prstGeom>
        </p:spPr>
        <p:txBody>
          <a:bodyPr wrap="square">
            <a:spAutoFit/>
          </a:bodyPr>
          <a:lstStyle/>
          <a:p>
            <a:pPr algn="just">
              <a:lnSpc>
                <a:spcPct val="107000"/>
              </a:lnSpc>
              <a:spcAft>
                <a:spcPts val="800"/>
              </a:spcAft>
            </a:pPr>
            <a:r>
              <a:rPr lang="en-US" sz="4800" dirty="0">
                <a:latin typeface="Times New Roman" panose="02020603050405020304" pitchFamily="18" charset="0"/>
                <a:ea typeface="Times New Roman" panose="02020603050405020304" pitchFamily="18" charset="0"/>
                <a:cs typeface="Times New Roman" panose="02020603050405020304" pitchFamily="18" charset="0"/>
              </a:rPr>
              <a:t>Ending all forms of discrimination against women and girls is not only a basic human right, but it also crucial to accelerating sustainable development. It has been proven time and again, that empowering women and girls has a multiplier effect, and helps drive up economic growth and development across the board.</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98468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2300" y="0"/>
            <a:ext cx="13951131" cy="1446550"/>
          </a:xfrm>
          <a:prstGeom prst="rect">
            <a:avLst/>
          </a:prstGeom>
        </p:spPr>
        <p:txBody>
          <a:bodyPr wrap="square">
            <a:spAutoFit/>
          </a:bodyPr>
          <a:lstStyle/>
          <a:p>
            <a:pPr algn="ctr"/>
            <a:r>
              <a:rPr lang="en-US" sz="8800" b="1" dirty="0" smtClean="0">
                <a:solidFill>
                  <a:srgbClr val="FF0000"/>
                </a:solidFill>
              </a:rPr>
              <a:t>THE GLOBAL GOALS</a:t>
            </a:r>
          </a:p>
        </p:txBody>
      </p:sp>
      <p:sp>
        <p:nvSpPr>
          <p:cNvPr id="6" name="TextBox 5"/>
          <p:cNvSpPr txBox="1"/>
          <p:nvPr/>
        </p:nvSpPr>
        <p:spPr>
          <a:xfrm>
            <a:off x="1801905" y="1154162"/>
            <a:ext cx="10797989" cy="830997"/>
          </a:xfrm>
          <a:prstGeom prst="rect">
            <a:avLst/>
          </a:prstGeom>
          <a:noFill/>
        </p:spPr>
        <p:txBody>
          <a:bodyPr wrap="square" rtlCol="0">
            <a:spAutoFit/>
          </a:bodyPr>
          <a:lstStyle/>
          <a:p>
            <a:r>
              <a:rPr lang="en-US" sz="4800" b="1" dirty="0" smtClean="0"/>
              <a:t>FOR SUSTAINABLE DEVELOPMENT</a:t>
            </a:r>
            <a:endParaRPr lang="en-US" sz="4800" b="1" dirty="0"/>
          </a:p>
        </p:txBody>
      </p:sp>
      <p:sp>
        <p:nvSpPr>
          <p:cNvPr id="3" name="TextBox 2"/>
          <p:cNvSpPr txBox="1"/>
          <p:nvPr/>
        </p:nvSpPr>
        <p:spPr>
          <a:xfrm>
            <a:off x="139691" y="2886679"/>
            <a:ext cx="6113574" cy="3477875"/>
          </a:xfrm>
          <a:prstGeom prst="rect">
            <a:avLst/>
          </a:prstGeom>
          <a:noFill/>
        </p:spPr>
        <p:txBody>
          <a:bodyPr wrap="square" rtlCol="0">
            <a:spAutoFit/>
          </a:bodyPr>
          <a:lstStyle/>
          <a:p>
            <a:r>
              <a:rPr lang="en-US" sz="4400" dirty="0" smtClean="0">
                <a:solidFill>
                  <a:srgbClr val="002060"/>
                </a:solidFill>
                <a:latin typeface="Berlin Sans FB Demi" panose="020E0802020502020306" pitchFamily="34" charset="0"/>
              </a:rPr>
              <a:t>ENSURE AVIALABILITY AND SUSTAINABLE MANAGEMENT OF WATER AND SANITATION FOR ALL</a:t>
            </a:r>
            <a:endParaRPr lang="en-US" sz="4400" dirty="0">
              <a:solidFill>
                <a:srgbClr val="002060"/>
              </a:solidFill>
              <a:latin typeface="Berlin Sans FB Demi" panose="020E0802020502020306"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3265" y="2261616"/>
            <a:ext cx="4728002" cy="4728002"/>
          </a:xfrm>
          <a:prstGeom prst="rect">
            <a:avLst/>
          </a:prstGeom>
        </p:spPr>
      </p:pic>
    </p:spTree>
    <p:extLst>
      <p:ext uri="{BB962C8B-B14F-4D97-AF65-F5344CB8AC3E}">
        <p14:creationId xmlns:p14="http://schemas.microsoft.com/office/powerpoint/2010/main" val="13847042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5943600" cy="39624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4832" y="2581881"/>
            <a:ext cx="6437168" cy="4276119"/>
          </a:xfrm>
          <a:prstGeom prst="rect">
            <a:avLst/>
          </a:prstGeom>
        </p:spPr>
      </p:pic>
      <p:sp>
        <p:nvSpPr>
          <p:cNvPr id="2" name="TextBox 1"/>
          <p:cNvSpPr txBox="1"/>
          <p:nvPr/>
        </p:nvSpPr>
        <p:spPr>
          <a:xfrm>
            <a:off x="6497782" y="272631"/>
            <a:ext cx="3241963" cy="1938992"/>
          </a:xfrm>
          <a:prstGeom prst="rect">
            <a:avLst/>
          </a:prstGeom>
          <a:noFill/>
        </p:spPr>
        <p:txBody>
          <a:bodyPr wrap="square" rtlCol="0">
            <a:spAutoFit/>
          </a:bodyPr>
          <a:lstStyle/>
          <a:p>
            <a:r>
              <a:rPr lang="en-US" sz="4800" dirty="0" smtClean="0">
                <a:solidFill>
                  <a:srgbClr val="FF0000"/>
                </a:solidFill>
              </a:rPr>
              <a:t>57mil</a:t>
            </a:r>
          </a:p>
          <a:p>
            <a:r>
              <a:rPr lang="en-US" sz="4800" dirty="0" smtClean="0">
                <a:solidFill>
                  <a:srgbClr val="FF0000"/>
                </a:solidFill>
              </a:rPr>
              <a:t>60000</a:t>
            </a:r>
          </a:p>
          <a:p>
            <a:r>
              <a:rPr lang="en-US" sz="2000" dirty="0" smtClean="0">
                <a:solidFill>
                  <a:srgbClr val="FF0000"/>
                </a:solidFill>
              </a:rPr>
              <a:t>Wateraid.org</a:t>
            </a:r>
            <a:endParaRPr lang="en-US" sz="2000" dirty="0">
              <a:solidFill>
                <a:srgbClr val="FF0000"/>
              </a:solidFill>
            </a:endParaRPr>
          </a:p>
        </p:txBody>
      </p:sp>
    </p:spTree>
    <p:extLst>
      <p:ext uri="{BB962C8B-B14F-4D97-AF65-F5344CB8AC3E}">
        <p14:creationId xmlns:p14="http://schemas.microsoft.com/office/powerpoint/2010/main" val="249021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Rectangle 1"/>
          <p:cNvSpPr/>
          <p:nvPr/>
        </p:nvSpPr>
        <p:spPr>
          <a:xfrm>
            <a:off x="375140" y="-334796"/>
            <a:ext cx="11512060" cy="4801314"/>
          </a:xfrm>
          <a:prstGeom prst="rect">
            <a:avLst/>
          </a:prstGeom>
          <a:noFill/>
        </p:spPr>
        <p:txBody>
          <a:bodyPr wrap="square" lIns="91440" tIns="45720" rIns="91440" bIns="45720">
            <a:spAutoFit/>
          </a:bodyPr>
          <a:lstStyle/>
          <a:p>
            <a:pPr algn="ctr"/>
            <a:r>
              <a:rPr lang="en-US" sz="16600" dirty="0" smtClean="0">
                <a:ln w="0"/>
                <a:solidFill>
                  <a:srgbClr val="7030A0"/>
                </a:solidFill>
                <a:effectLst>
                  <a:outerShdw blurRad="38100" dist="19050" dir="2700000" algn="tl" rotWithShape="0">
                    <a:schemeClr val="dk1">
                      <a:alpha val="40000"/>
                    </a:schemeClr>
                  </a:outerShdw>
                </a:effectLst>
                <a:latin typeface="Tw Cen MT Condensed Extra Bold" panose="020B0803020202020204" pitchFamily="34" charset="0"/>
              </a:rPr>
              <a:t>SDGs</a:t>
            </a:r>
            <a:r>
              <a:rPr lang="en-US" sz="4000" dirty="0" smtClean="0">
                <a:ln w="0"/>
                <a:solidFill>
                  <a:srgbClr val="FF0000"/>
                </a:solidFill>
                <a:effectLst>
                  <a:outerShdw blurRad="38100" dist="19050" dir="2700000" algn="tl" rotWithShape="0">
                    <a:schemeClr val="dk1">
                      <a:alpha val="40000"/>
                    </a:schemeClr>
                  </a:outerShdw>
                </a:effectLst>
                <a:latin typeface="Tw Cen MT Condensed Extra Bold" panose="020B0803020202020204" pitchFamily="34" charset="0"/>
              </a:rPr>
              <a:t> </a:t>
            </a:r>
          </a:p>
          <a:p>
            <a:pPr algn="ctr"/>
            <a:r>
              <a:rPr lang="en-US" sz="4000" b="1" cap="none" spc="0" dirty="0" smtClean="0">
                <a:ln w="0"/>
                <a:solidFill>
                  <a:srgbClr val="FF0000"/>
                </a:solidFill>
                <a:effectLst>
                  <a:outerShdw blurRad="38100" dist="19050" dir="2700000" algn="tl" rotWithShape="0">
                    <a:schemeClr val="dk1">
                      <a:alpha val="40000"/>
                    </a:schemeClr>
                  </a:outerShdw>
                </a:effectLst>
                <a:latin typeface="Arial Black" panose="020B0A04020102020204" pitchFamily="34" charset="0"/>
              </a:rPr>
              <a:t>SUSTAINABLE DEVELOPMENT GOALS</a:t>
            </a:r>
          </a:p>
          <a:p>
            <a:pPr algn="ctr"/>
            <a:endParaRPr lang="en-US" sz="3200" b="1" dirty="0" smtClean="0">
              <a:ln w="0"/>
              <a:solidFill>
                <a:srgbClr val="FF0000"/>
              </a:solidFill>
              <a:effectLst>
                <a:outerShdw blurRad="38100" dist="19050" dir="2700000" algn="tl" rotWithShape="0">
                  <a:schemeClr val="dk1">
                    <a:alpha val="40000"/>
                  </a:schemeClr>
                </a:outerShdw>
              </a:effectLst>
              <a:latin typeface="Arial Black" panose="020B0A04020102020204" pitchFamily="34" charset="0"/>
            </a:endParaRPr>
          </a:p>
          <a:p>
            <a:pPr algn="ctr"/>
            <a:r>
              <a:rPr lang="en-US" sz="3200" b="1" i="1" dirty="0" smtClean="0">
                <a:ln w="0"/>
                <a:solidFill>
                  <a:srgbClr val="FF0000"/>
                </a:solidFill>
                <a:effectLst>
                  <a:outerShdw blurRad="38100" dist="19050" dir="2700000" algn="tl" rotWithShape="0">
                    <a:schemeClr val="dk1">
                      <a:alpha val="40000"/>
                    </a:schemeClr>
                  </a:outerShdw>
                </a:effectLst>
                <a:latin typeface="Arial Black" panose="020B0A04020102020204" pitchFamily="34" charset="0"/>
              </a:rPr>
              <a:t>																		BY</a:t>
            </a:r>
          </a:p>
          <a:p>
            <a:pPr algn="ctr"/>
            <a:endParaRPr lang="en-US" sz="3600" b="1" i="1" dirty="0" smtClean="0">
              <a:ln w="0"/>
              <a:solidFill>
                <a:srgbClr val="FF0000"/>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3" name="TextBox 2"/>
          <p:cNvSpPr txBox="1"/>
          <p:nvPr/>
        </p:nvSpPr>
        <p:spPr>
          <a:xfrm>
            <a:off x="0" y="3528876"/>
            <a:ext cx="11816860" cy="3077766"/>
          </a:xfrm>
          <a:prstGeom prst="rect">
            <a:avLst/>
          </a:prstGeom>
          <a:noFill/>
        </p:spPr>
        <p:txBody>
          <a:bodyPr wrap="square" rtlCol="0">
            <a:spAutoFit/>
          </a:bodyPr>
          <a:lstStyle/>
          <a:p>
            <a:pPr algn="ctr"/>
            <a:r>
              <a:rPr lang="en-US" sz="4400" b="1" dirty="0">
                <a:ln w="0"/>
                <a:solidFill>
                  <a:srgbClr val="7030A0"/>
                </a:solidFill>
                <a:effectLst>
                  <a:outerShdw blurRad="38100" dist="19050" dir="2700000" algn="tl" rotWithShape="0">
                    <a:schemeClr val="dk1">
                      <a:alpha val="40000"/>
                    </a:schemeClr>
                  </a:outerShdw>
                </a:effectLst>
                <a:latin typeface="Book Antiqua" panose="02040602050305030304" pitchFamily="18" charset="0"/>
              </a:rPr>
              <a:t>PARGITE </a:t>
            </a:r>
          </a:p>
          <a:p>
            <a:pPr algn="ctr"/>
            <a:r>
              <a:rPr lang="en-US" sz="6600" b="1" dirty="0">
                <a:ln w="0"/>
                <a:solidFill>
                  <a:srgbClr val="7030A0"/>
                </a:solidFill>
                <a:effectLst>
                  <a:outerShdw blurRad="38100" dist="19050" dir="2700000" algn="tl" rotWithShape="0">
                    <a:schemeClr val="dk1">
                      <a:alpha val="40000"/>
                    </a:schemeClr>
                  </a:outerShdw>
                </a:effectLst>
                <a:latin typeface="Book Antiqua" panose="02040602050305030304" pitchFamily="18" charset="0"/>
              </a:rPr>
              <a:t>BRIGHT UGOCHUKWU</a:t>
            </a:r>
          </a:p>
          <a:p>
            <a:pPr algn="ctr"/>
            <a:r>
              <a:rPr lang="en-US" sz="6600" b="1" dirty="0">
                <a:ln w="0"/>
                <a:solidFill>
                  <a:srgbClr val="7030A0"/>
                </a:solidFill>
                <a:effectLst>
                  <a:outerShdw blurRad="38100" dist="19050" dir="2700000" algn="tl" rotWithShape="0">
                    <a:schemeClr val="dk1">
                      <a:alpha val="40000"/>
                    </a:schemeClr>
                  </a:outerShdw>
                </a:effectLst>
                <a:latin typeface="Book Antiqua" panose="02040602050305030304" pitchFamily="18" charset="0"/>
              </a:rPr>
              <a:t>MGBEMELE</a:t>
            </a:r>
            <a:r>
              <a:rPr lang="en-US" sz="6000" b="1" dirty="0">
                <a:ln w="0"/>
                <a:solidFill>
                  <a:srgbClr val="7030A0"/>
                </a:solidFill>
                <a:effectLst>
                  <a:outerShdw blurRad="38100" dist="19050" dir="2700000" algn="tl" rotWithShape="0">
                    <a:schemeClr val="dk1">
                      <a:alpha val="40000"/>
                    </a:schemeClr>
                  </a:outerShdw>
                </a:effectLst>
                <a:latin typeface="Book Antiqua" panose="02040602050305030304" pitchFamily="18" charset="0"/>
              </a:rPr>
              <a:t> </a:t>
            </a:r>
          </a:p>
          <a:p>
            <a:endParaRPr lang="en-US" dirty="0"/>
          </a:p>
        </p:txBody>
      </p:sp>
    </p:spTree>
    <p:extLst>
      <p:ext uri="{BB962C8B-B14F-4D97-AF65-F5344CB8AC3E}">
        <p14:creationId xmlns:p14="http://schemas.microsoft.com/office/powerpoint/2010/main" val="12637030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72109" cy="6858000"/>
          </a:xfrm>
          <a:prstGeom prst="rect">
            <a:avLst/>
          </a:prstGeom>
        </p:spPr>
      </p:pic>
      <p:sp>
        <p:nvSpPr>
          <p:cNvPr id="3" name="TextBox 2"/>
          <p:cNvSpPr txBox="1"/>
          <p:nvPr/>
        </p:nvSpPr>
        <p:spPr>
          <a:xfrm>
            <a:off x="8409708" y="0"/>
            <a:ext cx="4715411" cy="3046988"/>
          </a:xfrm>
          <a:prstGeom prst="rect">
            <a:avLst/>
          </a:prstGeom>
          <a:noFill/>
        </p:spPr>
        <p:txBody>
          <a:bodyPr wrap="square" rtlCol="0">
            <a:spAutoFit/>
          </a:bodyPr>
          <a:lstStyle/>
          <a:p>
            <a:r>
              <a:rPr lang="en-US" sz="3200" dirty="0" smtClean="0">
                <a:solidFill>
                  <a:srgbClr val="FFFF00"/>
                </a:solidFill>
                <a:latin typeface="Berlin Sans FB Demi" panose="020E0802020502020306" pitchFamily="34" charset="0"/>
              </a:rPr>
              <a:t>ENSURE UNIVERSAL ACCESS TO AFFORDABLE, RELIABLE AND MODERN ENERGY SERVICES </a:t>
            </a:r>
            <a:endParaRPr lang="en-US" sz="3200" dirty="0">
              <a:solidFill>
                <a:srgbClr val="FFFF00"/>
              </a:solidFill>
              <a:latin typeface="Berlin Sans FB Demi" panose="020E0802020502020306" pitchFamily="34" charset="0"/>
            </a:endParaRPr>
          </a:p>
        </p:txBody>
      </p:sp>
    </p:spTree>
    <p:extLst>
      <p:ext uri="{BB962C8B-B14F-4D97-AF65-F5344CB8AC3E}">
        <p14:creationId xmlns:p14="http://schemas.microsoft.com/office/powerpoint/2010/main" val="18550172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3449782"/>
            <a:ext cx="5715000" cy="3784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477000" cy="49703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84633"/>
            <a:ext cx="3527826" cy="2184255"/>
          </a:xfrm>
          <a:prstGeom prst="rect">
            <a:avLst/>
          </a:prstGeom>
        </p:spPr>
      </p:pic>
      <p:sp>
        <p:nvSpPr>
          <p:cNvPr id="6" name="Rectangle 5"/>
          <p:cNvSpPr/>
          <p:nvPr/>
        </p:nvSpPr>
        <p:spPr>
          <a:xfrm>
            <a:off x="6871855" y="212727"/>
            <a:ext cx="4488872" cy="830997"/>
          </a:xfrm>
          <a:prstGeom prst="rect">
            <a:avLst/>
          </a:prstGeom>
        </p:spPr>
        <p:txBody>
          <a:bodyPr wrap="square">
            <a:spAutoFit/>
          </a:bodyPr>
          <a:lstStyle/>
          <a:p>
            <a:r>
              <a:rPr lang="en-US" sz="4800" b="1" dirty="0" smtClean="0">
                <a:solidFill>
                  <a:srgbClr val="FF0000"/>
                </a:solidFill>
                <a:latin typeface="Times New Roman" panose="02020603050405020304" pitchFamily="18" charset="0"/>
                <a:cs typeface="Times New Roman" panose="02020603050405020304" pitchFamily="18" charset="0"/>
              </a:rPr>
              <a:t>75 Million</a:t>
            </a:r>
            <a:endParaRPr lang="en-US" sz="6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52940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2300" y="0"/>
            <a:ext cx="13951131" cy="1446550"/>
          </a:xfrm>
          <a:prstGeom prst="rect">
            <a:avLst/>
          </a:prstGeom>
        </p:spPr>
        <p:txBody>
          <a:bodyPr wrap="square">
            <a:spAutoFit/>
          </a:bodyPr>
          <a:lstStyle/>
          <a:p>
            <a:pPr algn="ctr"/>
            <a:r>
              <a:rPr lang="en-US" sz="8800" b="1" dirty="0" smtClean="0">
                <a:solidFill>
                  <a:srgbClr val="FF0000"/>
                </a:solidFill>
              </a:rPr>
              <a:t>THE GLOBAL GOALS</a:t>
            </a:r>
          </a:p>
        </p:txBody>
      </p:sp>
      <p:sp>
        <p:nvSpPr>
          <p:cNvPr id="6" name="TextBox 5"/>
          <p:cNvSpPr txBox="1"/>
          <p:nvPr/>
        </p:nvSpPr>
        <p:spPr>
          <a:xfrm>
            <a:off x="1801905" y="1154162"/>
            <a:ext cx="10797989" cy="830997"/>
          </a:xfrm>
          <a:prstGeom prst="rect">
            <a:avLst/>
          </a:prstGeom>
          <a:noFill/>
        </p:spPr>
        <p:txBody>
          <a:bodyPr wrap="square" rtlCol="0">
            <a:spAutoFit/>
          </a:bodyPr>
          <a:lstStyle/>
          <a:p>
            <a:r>
              <a:rPr lang="en-US" sz="4800" b="1" dirty="0" smtClean="0"/>
              <a:t>FOR SUSTAINABLE DEVELOPMENT</a:t>
            </a:r>
            <a:endParaRPr lang="en-US" sz="48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7415" y="2206196"/>
            <a:ext cx="4374712" cy="4374712"/>
          </a:xfrm>
          <a:prstGeom prst="rect">
            <a:avLst/>
          </a:prstGeom>
        </p:spPr>
      </p:pic>
      <p:sp>
        <p:nvSpPr>
          <p:cNvPr id="8" name="TextBox 7"/>
          <p:cNvSpPr txBox="1"/>
          <p:nvPr/>
        </p:nvSpPr>
        <p:spPr>
          <a:xfrm>
            <a:off x="139691" y="2600712"/>
            <a:ext cx="6113574" cy="2800767"/>
          </a:xfrm>
          <a:prstGeom prst="rect">
            <a:avLst/>
          </a:prstGeom>
          <a:noFill/>
        </p:spPr>
        <p:txBody>
          <a:bodyPr wrap="square" rtlCol="0">
            <a:spAutoFit/>
          </a:bodyPr>
          <a:lstStyle/>
          <a:p>
            <a:r>
              <a:rPr lang="en-US" sz="4400" dirty="0" smtClean="0">
                <a:solidFill>
                  <a:srgbClr val="FF0000"/>
                </a:solidFill>
                <a:latin typeface="Berlin Sans FB Demi" panose="020E0802020502020306" pitchFamily="34" charset="0"/>
              </a:rPr>
              <a:t>ENSURE FULL AND PRODUCTIVE EMPLOYMENT AND DECENT WORK</a:t>
            </a:r>
            <a:endParaRPr lang="en-US" sz="4400" dirty="0">
              <a:solidFill>
                <a:srgbClr val="FF0000"/>
              </a:solidFill>
              <a:latin typeface="Berlin Sans FB Demi" panose="020E0802020502020306" pitchFamily="34" charset="0"/>
            </a:endParaRPr>
          </a:p>
        </p:txBody>
      </p:sp>
    </p:spTree>
    <p:extLst>
      <p:ext uri="{BB962C8B-B14F-4D97-AF65-F5344CB8AC3E}">
        <p14:creationId xmlns:p14="http://schemas.microsoft.com/office/powerpoint/2010/main" val="23440918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88730"/>
          </a:xfrm>
          <a:prstGeom prst="rect">
            <a:avLst/>
          </a:prstGeom>
        </p:spPr>
      </p:pic>
    </p:spTree>
    <p:extLst>
      <p:ext uri="{BB962C8B-B14F-4D97-AF65-F5344CB8AC3E}">
        <p14:creationId xmlns:p14="http://schemas.microsoft.com/office/powerpoint/2010/main" val="19895551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54982"/>
          </a:xfrm>
          <a:prstGeom prst="rect">
            <a:avLst/>
          </a:prstGeom>
        </p:spPr>
      </p:pic>
    </p:spTree>
    <p:extLst>
      <p:ext uri="{BB962C8B-B14F-4D97-AF65-F5344CB8AC3E}">
        <p14:creationId xmlns:p14="http://schemas.microsoft.com/office/powerpoint/2010/main" val="16926763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637" y="443346"/>
            <a:ext cx="10196945" cy="6186309"/>
          </a:xfrm>
          <a:prstGeom prst="rect">
            <a:avLst/>
          </a:prstGeom>
          <a:noFill/>
        </p:spPr>
        <p:txBody>
          <a:bodyPr wrap="square" rtlCol="0">
            <a:spAutoFit/>
          </a:bodyPr>
          <a:lstStyle/>
          <a:p>
            <a:pPr algn="just"/>
            <a:r>
              <a:rPr lang="en-US" sz="4400" dirty="0" smtClean="0">
                <a:solidFill>
                  <a:srgbClr val="FF0000"/>
                </a:solidFill>
                <a:latin typeface="Times New Roman" panose="02020603050405020304" pitchFamily="18" charset="0"/>
                <a:cs typeface="Times New Roman" panose="02020603050405020304" pitchFamily="18" charset="0"/>
              </a:rPr>
              <a:t>Unemployment Rate Rose To 14.2% In The 4</a:t>
            </a:r>
            <a:r>
              <a:rPr lang="en-US" sz="4400" baseline="30000" dirty="0" smtClean="0">
                <a:solidFill>
                  <a:srgbClr val="FF0000"/>
                </a:solidFill>
                <a:latin typeface="Times New Roman" panose="02020603050405020304" pitchFamily="18" charset="0"/>
                <a:cs typeface="Times New Roman" panose="02020603050405020304" pitchFamily="18" charset="0"/>
              </a:rPr>
              <a:t>th</a:t>
            </a:r>
            <a:r>
              <a:rPr lang="en-US" sz="4400" dirty="0" smtClean="0">
                <a:solidFill>
                  <a:srgbClr val="FF0000"/>
                </a:solidFill>
                <a:latin typeface="Times New Roman" panose="02020603050405020304" pitchFamily="18" charset="0"/>
                <a:cs typeface="Times New Roman" panose="02020603050405020304" pitchFamily="18" charset="0"/>
              </a:rPr>
              <a:t> Quarter Of 2016 According To </a:t>
            </a:r>
            <a:r>
              <a:rPr lang="en-US" sz="4400" dirty="0" err="1" smtClean="0">
                <a:solidFill>
                  <a:srgbClr val="FF0000"/>
                </a:solidFill>
                <a:latin typeface="Times New Roman" panose="02020603050405020304" pitchFamily="18" charset="0"/>
                <a:cs typeface="Times New Roman" panose="02020603050405020304" pitchFamily="18" charset="0"/>
              </a:rPr>
              <a:t>Nbs</a:t>
            </a:r>
            <a:r>
              <a:rPr lang="en-US" sz="4400" dirty="0" smtClean="0">
                <a:solidFill>
                  <a:srgbClr val="FF0000"/>
                </a:solidFill>
                <a:latin typeface="Times New Roman" panose="02020603050405020304" pitchFamily="18" charset="0"/>
                <a:cs typeface="Times New Roman" panose="02020603050405020304" pitchFamily="18" charset="0"/>
              </a:rPr>
              <a:t>.</a:t>
            </a:r>
          </a:p>
          <a:p>
            <a:pPr algn="just"/>
            <a:endParaRPr lang="en-US" sz="4400" dirty="0" smtClean="0">
              <a:solidFill>
                <a:srgbClr val="FF0000"/>
              </a:solidFill>
              <a:latin typeface="Times New Roman" panose="02020603050405020304" pitchFamily="18" charset="0"/>
              <a:cs typeface="Times New Roman" panose="02020603050405020304" pitchFamily="18" charset="0"/>
            </a:endParaRPr>
          </a:p>
          <a:p>
            <a:pPr algn="just"/>
            <a:r>
              <a:rPr lang="en-US" sz="4400" dirty="0" smtClean="0">
                <a:solidFill>
                  <a:srgbClr val="FF0000"/>
                </a:solidFill>
                <a:latin typeface="Times New Roman" panose="02020603050405020304" pitchFamily="18" charset="0"/>
                <a:cs typeface="Times New Roman" panose="02020603050405020304" pitchFamily="18" charset="0"/>
              </a:rPr>
              <a:t>Premium Times Wed June 7, 2017</a:t>
            </a:r>
          </a:p>
          <a:p>
            <a:pPr algn="just"/>
            <a:endParaRPr lang="en-US" sz="4400" dirty="0" smtClean="0">
              <a:solidFill>
                <a:srgbClr val="FF0000"/>
              </a:solidFill>
              <a:latin typeface="Times New Roman" panose="02020603050405020304" pitchFamily="18" charset="0"/>
              <a:cs typeface="Times New Roman" panose="02020603050405020304" pitchFamily="18" charset="0"/>
            </a:endParaRPr>
          </a:p>
          <a:p>
            <a:pPr algn="just"/>
            <a:r>
              <a:rPr lang="en-US" sz="4400" dirty="0" smtClean="0">
                <a:solidFill>
                  <a:srgbClr val="FF0000"/>
                </a:solidFill>
                <a:latin typeface="Times New Roman" panose="02020603050405020304" pitchFamily="18" charset="0"/>
                <a:cs typeface="Times New Roman" panose="02020603050405020304" pitchFamily="18" charset="0"/>
              </a:rPr>
              <a:t>Latest Employment Watch Report That Between Dec 2015 And March 2016, The Population Of Unemployed Nigerians Increased By 518000 To Over 1.45 Million</a:t>
            </a:r>
            <a:endParaRPr lang="en-US"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87802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2300" y="0"/>
            <a:ext cx="13951131" cy="1446550"/>
          </a:xfrm>
          <a:prstGeom prst="rect">
            <a:avLst/>
          </a:prstGeom>
        </p:spPr>
        <p:txBody>
          <a:bodyPr wrap="square">
            <a:spAutoFit/>
          </a:bodyPr>
          <a:lstStyle/>
          <a:p>
            <a:pPr algn="ctr"/>
            <a:r>
              <a:rPr lang="en-US" sz="8800" b="1" dirty="0" smtClean="0">
                <a:solidFill>
                  <a:srgbClr val="002060"/>
                </a:solidFill>
              </a:rPr>
              <a:t>THE GLOBAL GOALS</a:t>
            </a:r>
          </a:p>
        </p:txBody>
      </p:sp>
      <p:sp>
        <p:nvSpPr>
          <p:cNvPr id="6" name="TextBox 5"/>
          <p:cNvSpPr txBox="1"/>
          <p:nvPr/>
        </p:nvSpPr>
        <p:spPr>
          <a:xfrm>
            <a:off x="1801905" y="1154162"/>
            <a:ext cx="10797989" cy="830997"/>
          </a:xfrm>
          <a:prstGeom prst="rect">
            <a:avLst/>
          </a:prstGeom>
          <a:noFill/>
        </p:spPr>
        <p:txBody>
          <a:bodyPr wrap="square" rtlCol="0">
            <a:spAutoFit/>
          </a:bodyPr>
          <a:lstStyle/>
          <a:p>
            <a:r>
              <a:rPr lang="en-US" sz="4800" b="1" dirty="0" smtClean="0"/>
              <a:t>FOR SUSTAINABLE DEVELOPMENT</a:t>
            </a:r>
            <a:endParaRPr lang="en-US" sz="4800" b="1" dirty="0"/>
          </a:p>
        </p:txBody>
      </p:sp>
      <p:sp>
        <p:nvSpPr>
          <p:cNvPr id="8" name="TextBox 7"/>
          <p:cNvSpPr txBox="1"/>
          <p:nvPr/>
        </p:nvSpPr>
        <p:spPr>
          <a:xfrm>
            <a:off x="139691" y="2527342"/>
            <a:ext cx="6113574" cy="4154984"/>
          </a:xfrm>
          <a:prstGeom prst="rect">
            <a:avLst/>
          </a:prstGeom>
          <a:noFill/>
        </p:spPr>
        <p:txBody>
          <a:bodyPr wrap="square" rtlCol="0">
            <a:spAutoFit/>
          </a:bodyPr>
          <a:lstStyle/>
          <a:p>
            <a:r>
              <a:rPr lang="en-US" sz="4400" dirty="0" smtClean="0">
                <a:solidFill>
                  <a:srgbClr val="FF0000"/>
                </a:solidFill>
                <a:latin typeface="Berlin Sans FB Demi" panose="020E0802020502020306" pitchFamily="34" charset="0"/>
              </a:rPr>
              <a:t>BUILD RESILIENT INFRASTRUCTURE, PROMOTE INCLUSIVE AND SUSTAINABLE INDUSTRALIZATION &amp; FOSTER INNOVATION</a:t>
            </a:r>
            <a:endParaRPr lang="en-US" sz="4400" dirty="0">
              <a:solidFill>
                <a:srgbClr val="FF0000"/>
              </a:solidFill>
              <a:latin typeface="Berlin Sans FB Demi" panose="020E0802020502020306"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4906" y="2206197"/>
            <a:ext cx="4797275" cy="4797275"/>
          </a:xfrm>
          <a:prstGeom prst="rect">
            <a:avLst/>
          </a:prstGeom>
        </p:spPr>
      </p:pic>
    </p:spTree>
    <p:extLst>
      <p:ext uri="{BB962C8B-B14F-4D97-AF65-F5344CB8AC3E}">
        <p14:creationId xmlns:p14="http://schemas.microsoft.com/office/powerpoint/2010/main" val="26465181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2300" y="0"/>
            <a:ext cx="13951131" cy="1446550"/>
          </a:xfrm>
          <a:prstGeom prst="rect">
            <a:avLst/>
          </a:prstGeom>
        </p:spPr>
        <p:txBody>
          <a:bodyPr wrap="square">
            <a:spAutoFit/>
          </a:bodyPr>
          <a:lstStyle/>
          <a:p>
            <a:pPr algn="ctr"/>
            <a:r>
              <a:rPr lang="en-US" sz="8800" b="1" dirty="0" smtClean="0">
                <a:solidFill>
                  <a:srgbClr val="002060"/>
                </a:solidFill>
              </a:rPr>
              <a:t>THE GLOBAL GOALS</a:t>
            </a:r>
          </a:p>
        </p:txBody>
      </p:sp>
      <p:sp>
        <p:nvSpPr>
          <p:cNvPr id="6" name="TextBox 5"/>
          <p:cNvSpPr txBox="1"/>
          <p:nvPr/>
        </p:nvSpPr>
        <p:spPr>
          <a:xfrm>
            <a:off x="1801905" y="1154162"/>
            <a:ext cx="10797989" cy="830997"/>
          </a:xfrm>
          <a:prstGeom prst="rect">
            <a:avLst/>
          </a:prstGeom>
          <a:noFill/>
        </p:spPr>
        <p:txBody>
          <a:bodyPr wrap="square" rtlCol="0">
            <a:spAutoFit/>
          </a:bodyPr>
          <a:lstStyle/>
          <a:p>
            <a:r>
              <a:rPr lang="en-US" sz="4800" b="1" dirty="0" smtClean="0"/>
              <a:t>FOR SUSTAINABLE DEVELOPMENT</a:t>
            </a:r>
            <a:endParaRPr lang="en-US" sz="4800" b="1" dirty="0"/>
          </a:p>
        </p:txBody>
      </p:sp>
      <p:sp>
        <p:nvSpPr>
          <p:cNvPr id="8" name="TextBox 7"/>
          <p:cNvSpPr txBox="1"/>
          <p:nvPr/>
        </p:nvSpPr>
        <p:spPr>
          <a:xfrm>
            <a:off x="208964" y="2818442"/>
            <a:ext cx="5720782" cy="2800767"/>
          </a:xfrm>
          <a:prstGeom prst="rect">
            <a:avLst/>
          </a:prstGeom>
          <a:noFill/>
        </p:spPr>
        <p:txBody>
          <a:bodyPr wrap="square" rtlCol="0">
            <a:spAutoFit/>
          </a:bodyPr>
          <a:lstStyle/>
          <a:p>
            <a:r>
              <a:rPr lang="en-US" sz="4400" dirty="0" smtClean="0">
                <a:latin typeface="Berlin Sans FB Demi" panose="020E0802020502020306" pitchFamily="34" charset="0"/>
              </a:rPr>
              <a:t>REDUCE INCOME INEQUALITY WITHIN AND AMONG COUNTRIES </a:t>
            </a:r>
            <a:endParaRPr lang="en-US" sz="4400" dirty="0">
              <a:latin typeface="Berlin Sans FB Demi" panose="020E0802020502020306"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8509" y="2138035"/>
            <a:ext cx="4544291" cy="4544291"/>
          </a:xfrm>
          <a:prstGeom prst="rect">
            <a:avLst/>
          </a:prstGeom>
        </p:spPr>
      </p:pic>
    </p:spTree>
    <p:extLst>
      <p:ext uri="{BB962C8B-B14F-4D97-AF65-F5344CB8AC3E}">
        <p14:creationId xmlns:p14="http://schemas.microsoft.com/office/powerpoint/2010/main" val="25911171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839" y="302359"/>
            <a:ext cx="11651671" cy="6555641"/>
          </a:xfrm>
          <a:prstGeom prst="rect">
            <a:avLst/>
          </a:prstGeom>
        </p:spPr>
        <p:txBody>
          <a:bodyPr wrap="square">
            <a:spAutoFit/>
          </a:bodyPr>
          <a:lstStyle/>
          <a:p>
            <a:pPr algn="just"/>
            <a:r>
              <a:rPr lang="en-US" sz="4400" dirty="0" smtClean="0">
                <a:latin typeface="Times New Roman" panose="02020603050405020304" pitchFamily="18" charset="0"/>
                <a:cs typeface="Times New Roman" panose="02020603050405020304" pitchFamily="18" charset="0"/>
              </a:rPr>
              <a:t>		</a:t>
            </a:r>
            <a:r>
              <a:rPr lang="en-US" sz="6000" dirty="0" smtClean="0">
                <a:latin typeface="Times New Roman" panose="02020603050405020304" pitchFamily="18" charset="0"/>
                <a:cs typeface="Times New Roman" panose="02020603050405020304" pitchFamily="18" charset="0"/>
              </a:rPr>
              <a:t>It </a:t>
            </a:r>
            <a:r>
              <a:rPr lang="en-US" sz="6000" dirty="0">
                <a:latin typeface="Times New Roman" panose="02020603050405020304" pitchFamily="18" charset="0"/>
                <a:cs typeface="Times New Roman" panose="02020603050405020304" pitchFamily="18" charset="0"/>
              </a:rPr>
              <a:t>is well documented that income inequality is on the rise, with the richest 10 percent earning up to 40 percent of total global income. </a:t>
            </a:r>
            <a:r>
              <a:rPr lang="en-US" sz="6000" dirty="0" smtClean="0">
                <a:latin typeface="Times New Roman" panose="02020603050405020304" pitchFamily="18" charset="0"/>
                <a:cs typeface="Times New Roman" panose="02020603050405020304" pitchFamily="18" charset="0"/>
              </a:rPr>
              <a:t>The poorest 10 percent earn only between 2 percent and 7 percent of total global income</a:t>
            </a:r>
            <a:r>
              <a:rPr lang="en-US" sz="4400" dirty="0" smtClean="0">
                <a:latin typeface="Times New Roman" panose="02020603050405020304" pitchFamily="18" charset="0"/>
                <a:cs typeface="Times New Roman" panose="02020603050405020304" pitchFamily="18" charset="0"/>
              </a:rPr>
              <a:t>.</a:t>
            </a:r>
            <a:endParaRPr lang="en-US" sz="8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01782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2300" y="0"/>
            <a:ext cx="13951131" cy="1446550"/>
          </a:xfrm>
          <a:prstGeom prst="rect">
            <a:avLst/>
          </a:prstGeom>
        </p:spPr>
        <p:txBody>
          <a:bodyPr wrap="square">
            <a:spAutoFit/>
          </a:bodyPr>
          <a:lstStyle/>
          <a:p>
            <a:pPr algn="ctr"/>
            <a:r>
              <a:rPr lang="en-US" sz="8800" b="1" dirty="0" smtClean="0">
                <a:solidFill>
                  <a:srgbClr val="002060"/>
                </a:solidFill>
              </a:rPr>
              <a:t>THE GLOBAL GOALS</a:t>
            </a:r>
          </a:p>
        </p:txBody>
      </p:sp>
      <p:sp>
        <p:nvSpPr>
          <p:cNvPr id="6" name="TextBox 5"/>
          <p:cNvSpPr txBox="1"/>
          <p:nvPr/>
        </p:nvSpPr>
        <p:spPr>
          <a:xfrm>
            <a:off x="1801905" y="1154162"/>
            <a:ext cx="10797989" cy="830997"/>
          </a:xfrm>
          <a:prstGeom prst="rect">
            <a:avLst/>
          </a:prstGeom>
          <a:noFill/>
        </p:spPr>
        <p:txBody>
          <a:bodyPr wrap="square" rtlCol="0">
            <a:spAutoFit/>
          </a:bodyPr>
          <a:lstStyle/>
          <a:p>
            <a:r>
              <a:rPr lang="en-US" sz="4800" b="1" dirty="0" smtClean="0"/>
              <a:t>FOR SUSTAINABLE DEVELOPMENT</a:t>
            </a:r>
            <a:endParaRPr lang="en-US" sz="4800" b="1" dirty="0"/>
          </a:p>
        </p:txBody>
      </p:sp>
      <p:sp>
        <p:nvSpPr>
          <p:cNvPr id="8" name="TextBox 7"/>
          <p:cNvSpPr txBox="1"/>
          <p:nvPr/>
        </p:nvSpPr>
        <p:spPr>
          <a:xfrm>
            <a:off x="292091" y="2472079"/>
            <a:ext cx="5720782" cy="3477875"/>
          </a:xfrm>
          <a:prstGeom prst="rect">
            <a:avLst/>
          </a:prstGeom>
          <a:noFill/>
        </p:spPr>
        <p:txBody>
          <a:bodyPr wrap="square" rtlCol="0">
            <a:spAutoFit/>
          </a:bodyPr>
          <a:lstStyle/>
          <a:p>
            <a:r>
              <a:rPr lang="en-US" sz="4400" dirty="0" smtClean="0">
                <a:solidFill>
                  <a:srgbClr val="FF0000"/>
                </a:solidFill>
                <a:latin typeface="Berlin Sans FB Demi" panose="020E0802020502020306" pitchFamily="34" charset="0"/>
              </a:rPr>
              <a:t>MAKE CITIES AND HUMAN SETTLEMENTS INCLUSIVE, SAFE AND SUSTAINABLE</a:t>
            </a:r>
            <a:endParaRPr lang="en-US" sz="4400" dirty="0">
              <a:solidFill>
                <a:srgbClr val="FF0000"/>
              </a:solidFill>
              <a:latin typeface="Berlin Sans FB Demi" panose="020E0802020502020306"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5634" y="2088434"/>
            <a:ext cx="4769566" cy="4769566"/>
          </a:xfrm>
          <a:prstGeom prst="rect">
            <a:avLst/>
          </a:prstGeom>
        </p:spPr>
      </p:pic>
    </p:spTree>
    <p:extLst>
      <p:ext uri="{BB962C8B-B14F-4D97-AF65-F5344CB8AC3E}">
        <p14:creationId xmlns:p14="http://schemas.microsoft.com/office/powerpoint/2010/main" val="3712377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222740" y="419916"/>
            <a:ext cx="11816860" cy="6263253"/>
          </a:xfrm>
          <a:prstGeom prst="rect">
            <a:avLst/>
          </a:prstGeom>
          <a:noFill/>
        </p:spPr>
        <p:txBody>
          <a:bodyPr wrap="square" rtlCol="0">
            <a:spAutoFit/>
          </a:bodyPr>
          <a:lstStyle/>
          <a:p>
            <a:pPr algn="ctr"/>
            <a:r>
              <a:rPr lang="en-US" sz="4400" b="1" dirty="0" smtClean="0">
                <a:ln w="0"/>
                <a:solidFill>
                  <a:srgbClr val="FF0000"/>
                </a:solidFill>
                <a:effectLst>
                  <a:outerShdw blurRad="38100" dist="19050" dir="2700000" algn="tl" rotWithShape="0">
                    <a:schemeClr val="dk1">
                      <a:alpha val="40000"/>
                    </a:schemeClr>
                  </a:outerShdw>
                </a:effectLst>
                <a:latin typeface="Book Antiqua" panose="02040602050305030304" pitchFamily="18" charset="0"/>
              </a:rPr>
              <a:t>DEFINITION OF TERMS </a:t>
            </a:r>
            <a:endParaRPr lang="en-US" sz="100" b="1" dirty="0" smtClean="0">
              <a:ln w="0"/>
              <a:solidFill>
                <a:srgbClr val="FF0000"/>
              </a:solidFill>
              <a:effectLst>
                <a:outerShdw blurRad="38100" dist="19050" dir="2700000" algn="tl" rotWithShape="0">
                  <a:schemeClr val="dk1">
                    <a:alpha val="40000"/>
                  </a:schemeClr>
                </a:outerShdw>
              </a:effectLst>
              <a:latin typeface="Book Antiqua" panose="02040602050305030304" pitchFamily="18" charset="0"/>
            </a:endParaRPr>
          </a:p>
          <a:p>
            <a:pPr algn="ctr"/>
            <a:endParaRPr lang="en-US" sz="100" b="1" dirty="0">
              <a:ln w="0"/>
              <a:solidFill>
                <a:srgbClr val="FF0000"/>
              </a:solidFill>
              <a:effectLst>
                <a:outerShdw blurRad="38100" dist="19050" dir="2700000" algn="tl" rotWithShape="0">
                  <a:schemeClr val="dk1">
                    <a:alpha val="40000"/>
                  </a:schemeClr>
                </a:outerShdw>
              </a:effectLst>
              <a:latin typeface="Book Antiqua" panose="02040602050305030304" pitchFamily="18" charset="0"/>
            </a:endParaRPr>
          </a:p>
          <a:p>
            <a:pPr algn="ctr"/>
            <a:endParaRPr lang="en-US" sz="4400" b="1" dirty="0" smtClean="0">
              <a:ln w="0"/>
              <a:solidFill>
                <a:srgbClr val="7030A0"/>
              </a:solidFill>
              <a:effectLst>
                <a:outerShdw blurRad="38100" dist="19050" dir="2700000" algn="tl" rotWithShape="0">
                  <a:schemeClr val="dk1">
                    <a:alpha val="40000"/>
                  </a:schemeClr>
                </a:outerShdw>
              </a:effectLst>
              <a:latin typeface="Book Antiqua" panose="02040602050305030304" pitchFamily="18" charset="0"/>
            </a:endParaRPr>
          </a:p>
          <a:p>
            <a:pPr marL="285750" indent="-285750" algn="ctr">
              <a:buFont typeface="Wingdings" panose="05000000000000000000" pitchFamily="2" charset="2"/>
              <a:buChar char="ü"/>
            </a:pPr>
            <a:r>
              <a:rPr lang="en-US" sz="4400" b="1" dirty="0">
                <a:ln w="0"/>
                <a:solidFill>
                  <a:srgbClr val="7030A0"/>
                </a:solidFill>
                <a:effectLst>
                  <a:outerShdw blurRad="38100" dist="19050" dir="2700000" algn="tl" rotWithShape="0">
                    <a:schemeClr val="dk1">
                      <a:alpha val="40000"/>
                    </a:schemeClr>
                  </a:outerShdw>
                </a:effectLst>
                <a:latin typeface="Book Antiqua" panose="02040602050305030304" pitchFamily="18" charset="0"/>
              </a:rPr>
              <a:t> </a:t>
            </a:r>
            <a:endParaRPr lang="en-US" sz="4400" b="1" dirty="0" smtClean="0">
              <a:ln w="0"/>
              <a:solidFill>
                <a:srgbClr val="7030A0"/>
              </a:solidFill>
              <a:effectLst>
                <a:outerShdw blurRad="38100" dist="19050" dir="2700000" algn="tl" rotWithShape="0">
                  <a:schemeClr val="dk1">
                    <a:alpha val="40000"/>
                  </a:schemeClr>
                </a:outerShdw>
              </a:effectLst>
              <a:latin typeface="Book Antiqua" panose="02040602050305030304" pitchFamily="18" charset="0"/>
            </a:endParaRPr>
          </a:p>
          <a:p>
            <a:pPr algn="ctr"/>
            <a:r>
              <a:rPr lang="en-US" sz="4400" b="1" dirty="0" smtClean="0">
                <a:ln w="0"/>
                <a:solidFill>
                  <a:srgbClr val="7030A0"/>
                </a:solidFill>
                <a:effectLst>
                  <a:outerShdw blurRad="38100" dist="19050" dir="2700000" algn="tl" rotWithShape="0">
                    <a:schemeClr val="dk1">
                      <a:alpha val="40000"/>
                    </a:schemeClr>
                  </a:outerShdw>
                </a:effectLst>
                <a:latin typeface="Book Antiqua" panose="02040602050305030304" pitchFamily="18" charset="0"/>
              </a:rPr>
              <a:t>SUSTAINABLE </a:t>
            </a:r>
          </a:p>
          <a:p>
            <a:pPr algn="ctr"/>
            <a:endParaRPr lang="en-US" sz="200" dirty="0" smtClean="0"/>
          </a:p>
          <a:p>
            <a:pPr algn="ctr"/>
            <a:endParaRPr lang="en-US" sz="200" dirty="0"/>
          </a:p>
          <a:p>
            <a:pPr algn="ctr"/>
            <a:endParaRPr lang="en-US" sz="200" dirty="0" smtClean="0"/>
          </a:p>
          <a:p>
            <a:pPr algn="ctr"/>
            <a:endParaRPr lang="en-US" sz="200" dirty="0"/>
          </a:p>
          <a:p>
            <a:pPr algn="ctr"/>
            <a:endParaRPr lang="en-US" sz="200" dirty="0" smtClean="0"/>
          </a:p>
          <a:p>
            <a:pPr algn="ctr"/>
            <a:endParaRPr lang="en-US" sz="200" dirty="0"/>
          </a:p>
          <a:p>
            <a:pPr algn="ctr"/>
            <a:endParaRPr lang="en-US" sz="200" dirty="0" smtClean="0"/>
          </a:p>
          <a:p>
            <a:pPr algn="ctr"/>
            <a:endParaRPr lang="en-US" sz="200" dirty="0"/>
          </a:p>
          <a:p>
            <a:pPr algn="ctr"/>
            <a:endParaRPr lang="en-US" sz="200" dirty="0" smtClean="0"/>
          </a:p>
          <a:p>
            <a:pPr marL="285750" indent="-285750" algn="ctr">
              <a:buFont typeface="Wingdings" panose="05000000000000000000" pitchFamily="2" charset="2"/>
              <a:buChar char="ü"/>
            </a:pPr>
            <a:r>
              <a:rPr lang="en-US" sz="4800" b="1" dirty="0">
                <a:ln w="0"/>
                <a:solidFill>
                  <a:srgbClr val="7030A0"/>
                </a:solidFill>
                <a:effectLst>
                  <a:outerShdw blurRad="38100" dist="19050" dir="2700000" algn="tl" rotWithShape="0">
                    <a:schemeClr val="dk1">
                      <a:alpha val="40000"/>
                    </a:schemeClr>
                  </a:outerShdw>
                </a:effectLst>
                <a:latin typeface="Book Antiqua" panose="02040602050305030304" pitchFamily="18" charset="0"/>
              </a:rPr>
              <a:t> </a:t>
            </a:r>
            <a:endParaRPr lang="en-US" sz="4800" b="1" dirty="0" smtClean="0">
              <a:ln w="0"/>
              <a:solidFill>
                <a:srgbClr val="7030A0"/>
              </a:solidFill>
              <a:effectLst>
                <a:outerShdw blurRad="38100" dist="19050" dir="2700000" algn="tl" rotWithShape="0">
                  <a:schemeClr val="dk1">
                    <a:alpha val="40000"/>
                  </a:schemeClr>
                </a:outerShdw>
              </a:effectLst>
              <a:latin typeface="Book Antiqua" panose="02040602050305030304" pitchFamily="18" charset="0"/>
            </a:endParaRPr>
          </a:p>
          <a:p>
            <a:pPr algn="ctr"/>
            <a:r>
              <a:rPr lang="en-US" sz="4800" b="1" dirty="0" smtClean="0">
                <a:ln w="0"/>
                <a:solidFill>
                  <a:srgbClr val="7030A0"/>
                </a:solidFill>
                <a:effectLst>
                  <a:outerShdw blurRad="38100" dist="19050" dir="2700000" algn="tl" rotWithShape="0">
                    <a:schemeClr val="dk1">
                      <a:alpha val="40000"/>
                    </a:schemeClr>
                  </a:outerShdw>
                </a:effectLst>
                <a:latin typeface="Book Antiqua" panose="02040602050305030304" pitchFamily="18" charset="0"/>
              </a:rPr>
              <a:t>DEVELOPMENT </a:t>
            </a:r>
          </a:p>
          <a:p>
            <a:pPr algn="ctr"/>
            <a:endParaRPr lang="en-US" sz="200" b="1" dirty="0">
              <a:ln w="0"/>
              <a:solidFill>
                <a:srgbClr val="7030A0"/>
              </a:solidFill>
              <a:effectLst>
                <a:outerShdw blurRad="38100" dist="19050" dir="2700000" algn="tl" rotWithShape="0">
                  <a:schemeClr val="dk1">
                    <a:alpha val="40000"/>
                  </a:schemeClr>
                </a:outerShdw>
              </a:effectLst>
              <a:latin typeface="Book Antiqua" panose="02040602050305030304" pitchFamily="18" charset="0"/>
            </a:endParaRPr>
          </a:p>
          <a:p>
            <a:pPr algn="ctr"/>
            <a:endParaRPr lang="en-US" sz="200" b="1" dirty="0" smtClean="0">
              <a:ln w="0"/>
              <a:solidFill>
                <a:srgbClr val="7030A0"/>
              </a:solidFill>
              <a:effectLst>
                <a:outerShdw blurRad="38100" dist="19050" dir="2700000" algn="tl" rotWithShape="0">
                  <a:schemeClr val="dk1">
                    <a:alpha val="40000"/>
                  </a:schemeClr>
                </a:outerShdw>
              </a:effectLst>
              <a:latin typeface="Book Antiqua" panose="02040602050305030304" pitchFamily="18" charset="0"/>
            </a:endParaRPr>
          </a:p>
          <a:p>
            <a:pPr algn="ctr"/>
            <a:endParaRPr lang="en-US" sz="200" b="1" dirty="0">
              <a:ln w="0"/>
              <a:solidFill>
                <a:srgbClr val="7030A0"/>
              </a:solidFill>
              <a:effectLst>
                <a:outerShdw blurRad="38100" dist="19050" dir="2700000" algn="tl" rotWithShape="0">
                  <a:schemeClr val="dk1">
                    <a:alpha val="40000"/>
                  </a:schemeClr>
                </a:outerShdw>
              </a:effectLst>
              <a:latin typeface="Book Antiqua" panose="02040602050305030304" pitchFamily="18" charset="0"/>
            </a:endParaRPr>
          </a:p>
          <a:p>
            <a:pPr algn="ctr"/>
            <a:endParaRPr lang="en-US" sz="200" b="1" dirty="0" smtClean="0">
              <a:ln w="0"/>
              <a:solidFill>
                <a:srgbClr val="7030A0"/>
              </a:solidFill>
              <a:effectLst>
                <a:outerShdw blurRad="38100" dist="19050" dir="2700000" algn="tl" rotWithShape="0">
                  <a:schemeClr val="dk1">
                    <a:alpha val="40000"/>
                  </a:schemeClr>
                </a:outerShdw>
              </a:effectLst>
              <a:latin typeface="Book Antiqua" panose="02040602050305030304" pitchFamily="18" charset="0"/>
            </a:endParaRPr>
          </a:p>
          <a:p>
            <a:pPr algn="ctr"/>
            <a:endParaRPr lang="en-US" sz="200" b="1" dirty="0">
              <a:ln w="0"/>
              <a:solidFill>
                <a:srgbClr val="7030A0"/>
              </a:solidFill>
              <a:effectLst>
                <a:outerShdw blurRad="38100" dist="19050" dir="2700000" algn="tl" rotWithShape="0">
                  <a:schemeClr val="dk1">
                    <a:alpha val="40000"/>
                  </a:schemeClr>
                </a:outerShdw>
              </a:effectLst>
              <a:latin typeface="Book Antiqua" panose="02040602050305030304" pitchFamily="18" charset="0"/>
            </a:endParaRPr>
          </a:p>
          <a:p>
            <a:pPr algn="ctr"/>
            <a:endParaRPr lang="en-US" sz="200" b="1" dirty="0" smtClean="0">
              <a:ln w="0"/>
              <a:solidFill>
                <a:srgbClr val="7030A0"/>
              </a:solidFill>
              <a:effectLst>
                <a:outerShdw blurRad="38100" dist="19050" dir="2700000" algn="tl" rotWithShape="0">
                  <a:schemeClr val="dk1">
                    <a:alpha val="40000"/>
                  </a:schemeClr>
                </a:outerShdw>
              </a:effectLst>
              <a:latin typeface="Book Antiqua" panose="02040602050305030304" pitchFamily="18" charset="0"/>
            </a:endParaRPr>
          </a:p>
          <a:p>
            <a:pPr algn="ctr"/>
            <a:endParaRPr lang="en-US" sz="200" b="1" dirty="0">
              <a:ln w="0"/>
              <a:solidFill>
                <a:srgbClr val="7030A0"/>
              </a:solidFill>
              <a:effectLst>
                <a:outerShdw blurRad="38100" dist="19050" dir="2700000" algn="tl" rotWithShape="0">
                  <a:schemeClr val="dk1">
                    <a:alpha val="40000"/>
                  </a:schemeClr>
                </a:outerShdw>
              </a:effectLst>
              <a:latin typeface="Book Antiqua" panose="02040602050305030304" pitchFamily="18" charset="0"/>
            </a:endParaRPr>
          </a:p>
          <a:p>
            <a:pPr marL="285750" indent="-285750" algn="ctr">
              <a:buFont typeface="Wingdings" panose="05000000000000000000" pitchFamily="2" charset="2"/>
              <a:buChar char="ü"/>
            </a:pPr>
            <a:r>
              <a:rPr lang="en-US" sz="4800" b="1" dirty="0" smtClean="0">
                <a:ln w="0"/>
                <a:solidFill>
                  <a:srgbClr val="7030A0"/>
                </a:solidFill>
                <a:effectLst>
                  <a:outerShdw blurRad="38100" dist="19050" dir="2700000" algn="tl" rotWithShape="0">
                    <a:schemeClr val="dk1">
                      <a:alpha val="40000"/>
                    </a:schemeClr>
                  </a:outerShdw>
                </a:effectLst>
                <a:latin typeface="Book Antiqua" panose="02040602050305030304" pitchFamily="18" charset="0"/>
              </a:rPr>
              <a:t> </a:t>
            </a:r>
          </a:p>
          <a:p>
            <a:pPr algn="ctr"/>
            <a:r>
              <a:rPr lang="en-US" sz="4800" b="1" dirty="0" smtClean="0">
                <a:ln w="0"/>
                <a:solidFill>
                  <a:srgbClr val="7030A0"/>
                </a:solidFill>
                <a:effectLst>
                  <a:outerShdw blurRad="38100" dist="19050" dir="2700000" algn="tl" rotWithShape="0">
                    <a:schemeClr val="dk1">
                      <a:alpha val="40000"/>
                    </a:schemeClr>
                  </a:outerShdw>
                </a:effectLst>
                <a:latin typeface="Book Antiqua" panose="02040602050305030304" pitchFamily="18" charset="0"/>
              </a:rPr>
              <a:t>GOALS </a:t>
            </a:r>
            <a:endParaRPr lang="en-US" sz="4400" b="1" dirty="0" smtClean="0">
              <a:ln w="0"/>
              <a:solidFill>
                <a:srgbClr val="7030A0"/>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41372584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108064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2300" y="0"/>
            <a:ext cx="13951131" cy="1446550"/>
          </a:xfrm>
          <a:prstGeom prst="rect">
            <a:avLst/>
          </a:prstGeom>
        </p:spPr>
        <p:txBody>
          <a:bodyPr wrap="square">
            <a:spAutoFit/>
          </a:bodyPr>
          <a:lstStyle/>
          <a:p>
            <a:pPr algn="ctr"/>
            <a:r>
              <a:rPr lang="en-US" sz="8800" b="1" dirty="0" smtClean="0">
                <a:solidFill>
                  <a:srgbClr val="002060"/>
                </a:solidFill>
              </a:rPr>
              <a:t>THE GLOBAL GOALS</a:t>
            </a:r>
          </a:p>
        </p:txBody>
      </p:sp>
      <p:sp>
        <p:nvSpPr>
          <p:cNvPr id="6" name="TextBox 5"/>
          <p:cNvSpPr txBox="1"/>
          <p:nvPr/>
        </p:nvSpPr>
        <p:spPr>
          <a:xfrm>
            <a:off x="1801905" y="1154162"/>
            <a:ext cx="10797989" cy="830997"/>
          </a:xfrm>
          <a:prstGeom prst="rect">
            <a:avLst/>
          </a:prstGeom>
          <a:noFill/>
        </p:spPr>
        <p:txBody>
          <a:bodyPr wrap="square" rtlCol="0">
            <a:spAutoFit/>
          </a:bodyPr>
          <a:lstStyle/>
          <a:p>
            <a:r>
              <a:rPr lang="en-US" sz="4800" b="1" dirty="0" smtClean="0"/>
              <a:t>FOR SUSTAINABLE DEVELOPMENT</a:t>
            </a:r>
            <a:endParaRPr lang="en-US" sz="48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2575" y="2178488"/>
            <a:ext cx="4679512" cy="4679512"/>
          </a:xfrm>
          <a:prstGeom prst="rect">
            <a:avLst/>
          </a:prstGeom>
        </p:spPr>
      </p:pic>
    </p:spTree>
    <p:extLst>
      <p:ext uri="{BB962C8B-B14F-4D97-AF65-F5344CB8AC3E}">
        <p14:creationId xmlns:p14="http://schemas.microsoft.com/office/powerpoint/2010/main" val="34414887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14385187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3344" y="616983"/>
            <a:ext cx="11152909" cy="5727337"/>
          </a:xfrm>
          <a:prstGeom prst="rect">
            <a:avLst/>
          </a:prstGeom>
        </p:spPr>
        <p:txBody>
          <a:bodyPr wrap="square">
            <a:spAutoFit/>
          </a:bodyPr>
          <a:lstStyle/>
          <a:p>
            <a:pPr algn="just">
              <a:lnSpc>
                <a:spcPct val="107000"/>
              </a:lnSpc>
              <a:spcAft>
                <a:spcPts val="800"/>
              </a:spcAft>
            </a:pPr>
            <a:r>
              <a:rPr lang="en-US" sz="4800" dirty="0" smtClean="0">
                <a:latin typeface="Times New Roman" panose="02020603050405020304" pitchFamily="18" charset="0"/>
                <a:ea typeface="Times New Roman" panose="02020603050405020304" pitchFamily="18" charset="0"/>
                <a:cs typeface="Times New Roman" panose="02020603050405020304" pitchFamily="18" charset="0"/>
              </a:rPr>
              <a:t>		Further</a:t>
            </a:r>
            <a:r>
              <a:rPr lang="en-US" sz="4800" dirty="0">
                <a:latin typeface="Times New Roman" panose="02020603050405020304" pitchFamily="18" charset="0"/>
                <a:ea typeface="Times New Roman" panose="02020603050405020304" pitchFamily="18" charset="0"/>
                <a:cs typeface="Times New Roman" panose="02020603050405020304" pitchFamily="18" charset="0"/>
              </a:rPr>
              <a:t>, global warming is causing long-lasting changes to our climate system, which threatens irreversible consequences if we do not take action now.</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4800" dirty="0">
                <a:latin typeface="Times New Roman" panose="02020603050405020304" pitchFamily="18" charset="0"/>
                <a:ea typeface="Times New Roman" panose="02020603050405020304" pitchFamily="18" charset="0"/>
                <a:cs typeface="Times New Roman" panose="02020603050405020304" pitchFamily="18" charset="0"/>
              </a:rPr>
              <a:t>The annual average losses from earthquakes, tsunamis, tropical cyclones and flooding amount to hundreds of billions of </a:t>
            </a:r>
            <a:r>
              <a:rPr lang="en-US" sz="4800" dirty="0" smtClean="0">
                <a:latin typeface="Times New Roman" panose="02020603050405020304" pitchFamily="18" charset="0"/>
                <a:ea typeface="Times New Roman" panose="02020603050405020304" pitchFamily="18" charset="0"/>
                <a:cs typeface="Times New Roman" panose="02020603050405020304" pitchFamily="18" charset="0"/>
              </a:rPr>
              <a:t>dollars</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37491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4975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59382"/>
            <a:ext cx="3852532" cy="2566379"/>
          </a:xfrm>
          <a:prstGeom prst="rect">
            <a:avLst/>
          </a:prstGeom>
        </p:spPr>
      </p:pic>
      <p:sp>
        <p:nvSpPr>
          <p:cNvPr id="7" name="TextBox 6"/>
          <p:cNvSpPr txBox="1"/>
          <p:nvPr/>
        </p:nvSpPr>
        <p:spPr>
          <a:xfrm>
            <a:off x="0" y="4679816"/>
            <a:ext cx="10474036" cy="2123658"/>
          </a:xfrm>
          <a:prstGeom prst="rect">
            <a:avLst/>
          </a:prstGeom>
          <a:noFill/>
        </p:spPr>
        <p:txBody>
          <a:bodyPr wrap="square" rtlCol="0">
            <a:spAutoFit/>
          </a:bodyPr>
          <a:lstStyle/>
          <a:p>
            <a:r>
              <a:rPr lang="en-US" sz="4400" dirty="0" smtClean="0">
                <a:solidFill>
                  <a:srgbClr val="FF0000"/>
                </a:solidFill>
                <a:latin typeface="Berlin Sans FB Demi" panose="020E0802020502020306" pitchFamily="34" charset="0"/>
              </a:rPr>
              <a:t>CONSERVE AND SUSTAINABLY USE THE OCEANS, SEAS AND MARINE RESOURCES FOR SUSTAINABLE DEVELOPMENT </a:t>
            </a:r>
            <a:endParaRPr lang="en-US" sz="4400" dirty="0">
              <a:solidFill>
                <a:srgbClr val="FF0000"/>
              </a:solidFill>
              <a:latin typeface="Berlin Sans FB Demi" panose="020E0802020502020306" pitchFamily="34" charset="0"/>
            </a:endParaRPr>
          </a:p>
        </p:txBody>
      </p:sp>
    </p:spTree>
    <p:extLst>
      <p:ext uri="{BB962C8B-B14F-4D97-AF65-F5344CB8AC3E}">
        <p14:creationId xmlns:p14="http://schemas.microsoft.com/office/powerpoint/2010/main" val="14996941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0545" y="-103588"/>
            <a:ext cx="10529455" cy="5632311"/>
          </a:xfrm>
          <a:prstGeom prst="rect">
            <a:avLst/>
          </a:prstGeom>
        </p:spPr>
        <p:txBody>
          <a:bodyPr wrap="square">
            <a:spAutoFit/>
          </a:bodyPr>
          <a:lstStyle/>
          <a:p>
            <a:pPr algn="just"/>
            <a:endParaRPr lang="en-US" sz="6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6000" dirty="0" smtClean="0">
                <a:latin typeface="Times New Roman" panose="02020603050405020304" pitchFamily="18" charset="0"/>
                <a:cs typeface="Times New Roman" panose="02020603050405020304" pitchFamily="18" charset="0"/>
              </a:rPr>
              <a:t>The </a:t>
            </a:r>
            <a:r>
              <a:rPr lang="en-US" sz="6000" dirty="0">
                <a:latin typeface="Times New Roman" panose="02020603050405020304" pitchFamily="18" charset="0"/>
                <a:cs typeface="Times New Roman" panose="02020603050405020304" pitchFamily="18" charset="0"/>
              </a:rPr>
              <a:t>SDGs aim to sustainably manage and protect marine and coastal ecosystems from pollution, as well as address the impacts of ocean acidification.</a:t>
            </a:r>
          </a:p>
        </p:txBody>
      </p:sp>
    </p:spTree>
    <p:extLst>
      <p:ext uri="{BB962C8B-B14F-4D97-AF65-F5344CB8AC3E}">
        <p14:creationId xmlns:p14="http://schemas.microsoft.com/office/powerpoint/2010/main" val="2505716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55002"/>
            <a:ext cx="5694218" cy="3202998"/>
          </a:xfrm>
          <a:prstGeom prst="rect">
            <a:avLst/>
          </a:prstGeom>
        </p:spPr>
      </p:pic>
    </p:spTree>
    <p:extLst>
      <p:ext uri="{BB962C8B-B14F-4D97-AF65-F5344CB8AC3E}">
        <p14:creationId xmlns:p14="http://schemas.microsoft.com/office/powerpoint/2010/main" val="16547037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8145" y="526473"/>
            <a:ext cx="10986655" cy="5852564"/>
          </a:xfrm>
          <a:prstGeom prst="rect">
            <a:avLst/>
          </a:prstGeom>
        </p:spPr>
        <p:txBody>
          <a:bodyPr wrap="square">
            <a:spAutoFit/>
          </a:bodyPr>
          <a:lstStyle/>
          <a:p>
            <a:pPr algn="just">
              <a:lnSpc>
                <a:spcPct val="107000"/>
              </a:lnSpc>
              <a:spcAft>
                <a:spcPts val="800"/>
              </a:spcAft>
            </a:pP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Today </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we are seeing unprecedented land degradation, and the loss of arable land at 30 to 35 times the historical rate. Drought and desertification is also on the rise each year, amounting to the loss of 12 million hectares and affects poor communities globally. Of the 8,300 animal breeds known, 8 percent are extinct and 22 percent are at risk of extinction</a:t>
            </a:r>
            <a:r>
              <a:rPr lang="en-US" sz="4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88376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7418" y="665018"/>
            <a:ext cx="10986655" cy="5852564"/>
          </a:xfrm>
          <a:prstGeom prst="rect">
            <a:avLst/>
          </a:prstGeom>
        </p:spPr>
        <p:txBody>
          <a:bodyPr wrap="square">
            <a:spAutoFit/>
          </a:bodyPr>
          <a:lstStyle/>
          <a:p>
            <a:pPr algn="just">
              <a:lnSpc>
                <a:spcPct val="107000"/>
              </a:lnSpc>
              <a:spcAft>
                <a:spcPts val="800"/>
              </a:spcAft>
            </a:pPr>
            <a:r>
              <a:rPr lang="en-US" sz="4400" dirty="0">
                <a:latin typeface="Times New Roman" panose="02020603050405020304" pitchFamily="18" charset="0"/>
                <a:ea typeface="Times New Roman" panose="02020603050405020304" pitchFamily="18" charset="0"/>
                <a:cs typeface="Times New Roman" panose="02020603050405020304" pitchFamily="18" charset="0"/>
              </a:rPr>
              <a:t>The SDGs aim to conserve and restore the use of terrestrial ecosystems such as forests, wetlands, drylands and mountains by 2020. Halting deforestation is also vital to mitigating the impact of climate change. Urgent action must be taken to reduce the loss of natural habitats and biodiversity which are part of our common heritage. </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98871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35913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236595" y="1910666"/>
            <a:ext cx="11816860" cy="4247317"/>
          </a:xfrm>
          <a:prstGeom prst="rect">
            <a:avLst/>
          </a:prstGeom>
          <a:noFill/>
        </p:spPr>
        <p:txBody>
          <a:bodyPr wrap="square" rtlCol="0">
            <a:spAutoFit/>
          </a:bodyPr>
          <a:lstStyle/>
          <a:p>
            <a:pPr algn="just"/>
            <a:r>
              <a:rPr lang="en-US" sz="5400"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Sustainable development is development that meets the needs of the present without compromising the ability of future generations to meet their own needs. </a:t>
            </a:r>
          </a:p>
        </p:txBody>
      </p:sp>
    </p:spTree>
    <p:extLst>
      <p:ext uri="{BB962C8B-B14F-4D97-AF65-F5344CB8AC3E}">
        <p14:creationId xmlns:p14="http://schemas.microsoft.com/office/powerpoint/2010/main" val="22427018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
        <p:nvSpPr>
          <p:cNvPr id="2" name="Rectangle 1"/>
          <p:cNvSpPr/>
          <p:nvPr/>
        </p:nvSpPr>
        <p:spPr>
          <a:xfrm>
            <a:off x="6858000" y="279553"/>
            <a:ext cx="4807527" cy="5632311"/>
          </a:xfrm>
          <a:prstGeom prst="rect">
            <a:avLst/>
          </a:prstGeom>
        </p:spPr>
        <p:txBody>
          <a:bodyPr wrap="square">
            <a:spAutoFit/>
          </a:bodyPr>
          <a:lstStyle/>
          <a:p>
            <a:pPr algn="just"/>
            <a:r>
              <a:rPr lang="en-US" sz="4000" dirty="0" smtClean="0">
                <a:latin typeface="Times New Roman" panose="02020603050405020304" pitchFamily="18" charset="0"/>
                <a:ea typeface="Times New Roman" panose="02020603050405020304" pitchFamily="18" charset="0"/>
              </a:rPr>
              <a:t>The SDGs aim to significantly reduce all forms of violence, and work with governments and communities to find lasting solutions to conflict and insecurity.</a:t>
            </a:r>
            <a:endParaRPr lang="en-US" sz="4000" dirty="0"/>
          </a:p>
        </p:txBody>
      </p:sp>
    </p:spTree>
    <p:extLst>
      <p:ext uri="{BB962C8B-B14F-4D97-AF65-F5344CB8AC3E}">
        <p14:creationId xmlns:p14="http://schemas.microsoft.com/office/powerpoint/2010/main" val="32065854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414098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494" y="1803574"/>
            <a:ext cx="10737272" cy="1569660"/>
          </a:xfrm>
          <a:prstGeom prst="rect">
            <a:avLst/>
          </a:prstGeom>
        </p:spPr>
        <p:txBody>
          <a:bodyPr wrap="square">
            <a:spAutoFit/>
          </a:bodyPr>
          <a:lstStyle/>
          <a:p>
            <a:pPr algn="ctr"/>
            <a:r>
              <a:rPr lang="en-US" sz="9600" b="1" dirty="0" smtClean="0">
                <a:solidFill>
                  <a:srgbClr val="FF0000"/>
                </a:solidFill>
              </a:rPr>
              <a:t>SDG</a:t>
            </a:r>
            <a:r>
              <a:rPr lang="en-US" sz="4800" b="1" dirty="0" smtClean="0">
                <a:solidFill>
                  <a:srgbClr val="FF0000"/>
                </a:solidFill>
              </a:rPr>
              <a:t>S</a:t>
            </a:r>
            <a:r>
              <a:rPr lang="en-US" sz="9600" b="1" dirty="0" smtClean="0">
                <a:solidFill>
                  <a:srgbClr val="FF0000"/>
                </a:solidFill>
              </a:rPr>
              <a:t> AND NIGERIA </a:t>
            </a:r>
            <a:endParaRPr lang="en-US" sz="8800" dirty="0"/>
          </a:p>
        </p:txBody>
      </p:sp>
    </p:spTree>
    <p:extLst>
      <p:ext uri="{BB962C8B-B14F-4D97-AF65-F5344CB8AC3E}">
        <p14:creationId xmlns:p14="http://schemas.microsoft.com/office/powerpoint/2010/main" val="15417493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912" y="-620970"/>
            <a:ext cx="10737272" cy="7478970"/>
          </a:xfrm>
          <a:prstGeom prst="rect">
            <a:avLst/>
          </a:prstGeom>
        </p:spPr>
        <p:txBody>
          <a:bodyPr wrap="square">
            <a:spAutoFit/>
          </a:bodyPr>
          <a:lstStyle/>
          <a:p>
            <a:pPr algn="ctr"/>
            <a:endParaRPr lang="en-US" sz="4000" b="1" dirty="0" smtClean="0"/>
          </a:p>
          <a:p>
            <a:pPr algn="ctr"/>
            <a:r>
              <a:rPr lang="en-US" sz="4000" b="1" dirty="0" smtClean="0"/>
              <a:t>Critique </a:t>
            </a:r>
          </a:p>
          <a:p>
            <a:pPr marL="457200" indent="-457200" algn="just">
              <a:buFont typeface="Arial" panose="020B0604020202020204" pitchFamily="34" charset="0"/>
              <a:buChar char="•"/>
            </a:pPr>
            <a:r>
              <a:rPr lang="en-US" sz="4000" dirty="0" smtClean="0"/>
              <a:t>A commentary in </a:t>
            </a:r>
            <a:r>
              <a:rPr lang="en-US" sz="4000" i="1" dirty="0" smtClean="0">
                <a:hlinkClick r:id="rId2" tooltip="The Economist"/>
              </a:rPr>
              <a:t>The Economist</a:t>
            </a:r>
            <a:r>
              <a:rPr lang="en-US" sz="4000" dirty="0" smtClean="0"/>
              <a:t> argued that the 169 targets for the SDGs are too many, calling them "sprawling," "misconceived," and "a mess" compared to the </a:t>
            </a:r>
            <a:r>
              <a:rPr lang="en-US" sz="4000" dirty="0" smtClean="0">
                <a:hlinkClick r:id="rId3" tooltip="Millennium Development Goals"/>
              </a:rPr>
              <a:t>Millennium Development Goals</a:t>
            </a:r>
            <a:r>
              <a:rPr lang="en-US" sz="4000" dirty="0" smtClean="0"/>
              <a:t>. </a:t>
            </a:r>
          </a:p>
          <a:p>
            <a:pPr marL="457200" indent="-457200" algn="just">
              <a:buFont typeface="Arial" panose="020B0604020202020204" pitchFamily="34" charset="0"/>
              <a:buChar char="•"/>
            </a:pPr>
            <a:r>
              <a:rPr lang="en-US" sz="4000" i="1" dirty="0" smtClean="0"/>
              <a:t>The Economist</a:t>
            </a:r>
            <a:r>
              <a:rPr lang="en-US" sz="4000" dirty="0" smtClean="0"/>
              <a:t> estimated that trying to alleviate poverty and achieving the other sustainable development goals will require about US$2 trillion to 3 trillion per annum for the next 15 years.</a:t>
            </a:r>
            <a:endParaRPr lang="en-US" sz="4000" dirty="0"/>
          </a:p>
        </p:txBody>
      </p:sp>
    </p:spTree>
    <p:extLst>
      <p:ext uri="{BB962C8B-B14F-4D97-AF65-F5344CB8AC3E}">
        <p14:creationId xmlns:p14="http://schemas.microsoft.com/office/powerpoint/2010/main" val="6907414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912" y="806047"/>
            <a:ext cx="10737272" cy="3231654"/>
          </a:xfrm>
          <a:prstGeom prst="rect">
            <a:avLst/>
          </a:prstGeom>
        </p:spPr>
        <p:txBody>
          <a:bodyPr wrap="square">
            <a:spAutoFit/>
          </a:bodyPr>
          <a:lstStyle/>
          <a:p>
            <a:pPr algn="ctr"/>
            <a:r>
              <a:rPr lang="en-US" sz="4400" b="1" dirty="0" smtClean="0">
                <a:solidFill>
                  <a:srgbClr val="FF0000"/>
                </a:solidFill>
              </a:rPr>
              <a:t>RECOMMENDATION/CONCLUSION</a:t>
            </a:r>
          </a:p>
          <a:p>
            <a:pPr algn="ctr"/>
            <a:r>
              <a:rPr lang="en-US" sz="4000" b="1" dirty="0" smtClean="0"/>
              <a:t> </a:t>
            </a:r>
          </a:p>
          <a:p>
            <a:pPr algn="ctr"/>
            <a:r>
              <a:rPr lang="en-US" sz="4000" b="1" dirty="0" smtClean="0"/>
              <a:t>SDGs is a global call to everyone to end poverty, protect the planet and ensure that all people enjoy peace and prosperity.</a:t>
            </a:r>
            <a:endParaRPr lang="en-US" sz="4000" dirty="0"/>
          </a:p>
        </p:txBody>
      </p:sp>
    </p:spTree>
    <p:extLst>
      <p:ext uri="{BB962C8B-B14F-4D97-AF65-F5344CB8AC3E}">
        <p14:creationId xmlns:p14="http://schemas.microsoft.com/office/powerpoint/2010/main" val="625042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331" y="141029"/>
            <a:ext cx="5084615" cy="646331"/>
          </a:xfrm>
          <a:prstGeom prst="rect">
            <a:avLst/>
          </a:prstGeom>
        </p:spPr>
        <p:txBody>
          <a:bodyPr wrap="square">
            <a:spAutoFit/>
          </a:bodyPr>
          <a:lstStyle/>
          <a:p>
            <a:pPr algn="ctr"/>
            <a:r>
              <a:rPr lang="en-US" sz="3600" b="1" dirty="0" smtClean="0">
                <a:solidFill>
                  <a:srgbClr val="FF0000"/>
                </a:solidFill>
              </a:rPr>
              <a:t>THANKS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7164" y="0"/>
            <a:ext cx="5444836" cy="6858000"/>
          </a:xfrm>
          <a:prstGeom prst="rect">
            <a:avLst/>
          </a:prstGeom>
        </p:spPr>
      </p:pic>
      <p:sp>
        <p:nvSpPr>
          <p:cNvPr id="4" name="Rectangle 3"/>
          <p:cNvSpPr/>
          <p:nvPr/>
        </p:nvSpPr>
        <p:spPr>
          <a:xfrm>
            <a:off x="145475" y="1355396"/>
            <a:ext cx="6476998" cy="5016758"/>
          </a:xfrm>
          <a:prstGeom prst="rect">
            <a:avLst/>
          </a:prstGeom>
        </p:spPr>
        <p:txBody>
          <a:bodyPr wrap="square">
            <a:spAutoFit/>
          </a:bodyPr>
          <a:lstStyle/>
          <a:p>
            <a:pPr algn="ctr"/>
            <a:r>
              <a:rPr lang="en-US" sz="4000" b="1" dirty="0" smtClean="0">
                <a:solidFill>
                  <a:srgbClr val="FF0000"/>
                </a:solidFill>
              </a:rPr>
              <a:t>“Be a global Citizen. Act with passion and compassion. Help us make this world safer and more sustainable today and for the generations that will follow us. That is our moral responsibility”</a:t>
            </a:r>
            <a:endParaRPr lang="en-US" sz="3600" dirty="0"/>
          </a:p>
        </p:txBody>
      </p:sp>
    </p:spTree>
    <p:extLst>
      <p:ext uri="{BB962C8B-B14F-4D97-AF65-F5344CB8AC3E}">
        <p14:creationId xmlns:p14="http://schemas.microsoft.com/office/powerpoint/2010/main" val="3838936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222740" y="54157"/>
            <a:ext cx="11816860" cy="6340197"/>
          </a:xfrm>
          <a:prstGeom prst="rect">
            <a:avLst/>
          </a:prstGeom>
          <a:noFill/>
        </p:spPr>
        <p:txBody>
          <a:bodyPr wrap="square" rtlCol="0">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	TRANSFORMING OUR WORLD: THE 2030 AGENDA FOR SUSTAINABLE DEVELOPMENT</a:t>
            </a:r>
          </a:p>
          <a:p>
            <a:pPr algn="just"/>
            <a:r>
              <a:rPr lang="en-US" sz="4000" dirty="0" smtClean="0">
                <a:latin typeface="Times New Roman" panose="02020603050405020304" pitchFamily="18" charset="0"/>
                <a:cs typeface="Times New Roman" panose="02020603050405020304" pitchFamily="18" charset="0"/>
              </a:rPr>
              <a:t>The United Nations secretary – General Ban </a:t>
            </a:r>
            <a:r>
              <a:rPr lang="en-US" sz="4000" dirty="0" err="1" smtClean="0">
                <a:latin typeface="Times New Roman" panose="02020603050405020304" pitchFamily="18" charset="0"/>
                <a:cs typeface="Times New Roman" panose="02020603050405020304" pitchFamily="18" charset="0"/>
              </a:rPr>
              <a:t>ki</a:t>
            </a:r>
            <a:r>
              <a:rPr lang="en-US" sz="4000" dirty="0" smtClean="0">
                <a:latin typeface="Times New Roman" panose="02020603050405020304" pitchFamily="18" charset="0"/>
                <a:cs typeface="Times New Roman" panose="02020603050405020304" pitchFamily="18" charset="0"/>
              </a:rPr>
              <a:t>-moon said that </a:t>
            </a:r>
            <a:r>
              <a:rPr lang="en-US" sz="4000" dirty="0" smtClean="0">
                <a:solidFill>
                  <a:srgbClr val="FF0000"/>
                </a:solidFill>
                <a:latin typeface="Times New Roman" panose="02020603050405020304" pitchFamily="18" charset="0"/>
                <a:cs typeface="Times New Roman" panose="02020603050405020304" pitchFamily="18" charset="0"/>
              </a:rPr>
              <a:t>“we do not have plan B because there is no planet B”</a:t>
            </a:r>
          </a:p>
          <a:p>
            <a:pPr algn="just"/>
            <a:endParaRPr lang="en-US" sz="200" dirty="0" smtClean="0">
              <a:solidFill>
                <a:srgbClr val="FF0000"/>
              </a:solidFill>
              <a:latin typeface="Times New Roman" panose="02020603050405020304" pitchFamily="18" charset="0"/>
              <a:cs typeface="Times New Roman" panose="02020603050405020304" pitchFamily="18" charset="0"/>
            </a:endParaRPr>
          </a:p>
          <a:p>
            <a:pPr algn="just"/>
            <a:endParaRPr lang="en-US" sz="200" dirty="0">
              <a:solidFill>
                <a:srgbClr val="FF0000"/>
              </a:solidFill>
              <a:latin typeface="Times New Roman" panose="02020603050405020304" pitchFamily="18" charset="0"/>
              <a:cs typeface="Times New Roman" panose="02020603050405020304" pitchFamily="18" charset="0"/>
            </a:endParaRPr>
          </a:p>
          <a:p>
            <a:pPr algn="just"/>
            <a:endParaRPr lang="en-US" sz="200" dirty="0" smtClean="0">
              <a:solidFill>
                <a:srgbClr val="FF0000"/>
              </a:solidFill>
              <a:latin typeface="Times New Roman" panose="02020603050405020304" pitchFamily="18" charset="0"/>
              <a:cs typeface="Times New Roman" panose="02020603050405020304" pitchFamily="18" charset="0"/>
            </a:endParaRPr>
          </a:p>
          <a:p>
            <a:pPr algn="just"/>
            <a:endParaRPr lang="en-US" sz="200" dirty="0">
              <a:solidFill>
                <a:srgbClr val="FF0000"/>
              </a:solidFill>
              <a:latin typeface="Times New Roman" panose="02020603050405020304" pitchFamily="18" charset="0"/>
              <a:cs typeface="Times New Roman" panose="02020603050405020304" pitchFamily="18" charset="0"/>
            </a:endParaRPr>
          </a:p>
          <a:p>
            <a:pPr algn="just"/>
            <a:endParaRPr lang="en-US" sz="200" dirty="0" smtClean="0">
              <a:solidFill>
                <a:srgbClr val="FF0000"/>
              </a:solidFill>
              <a:latin typeface="Times New Roman" panose="02020603050405020304" pitchFamily="18" charset="0"/>
              <a:cs typeface="Times New Roman" panose="02020603050405020304" pitchFamily="18" charset="0"/>
            </a:endParaRPr>
          </a:p>
          <a:p>
            <a:pPr algn="just"/>
            <a:endParaRPr lang="en-US" sz="200" dirty="0">
              <a:solidFill>
                <a:srgbClr val="FF0000"/>
              </a:solidFill>
              <a:latin typeface="Times New Roman" panose="02020603050405020304" pitchFamily="18" charset="0"/>
              <a:cs typeface="Times New Roman" panose="02020603050405020304" pitchFamily="18" charset="0"/>
            </a:endParaRPr>
          </a:p>
          <a:p>
            <a:pPr algn="just"/>
            <a:endParaRPr lang="en-US" sz="200" dirty="0" smtClean="0">
              <a:solidFill>
                <a:srgbClr val="FF0000"/>
              </a:solidFill>
              <a:latin typeface="Times New Roman" panose="02020603050405020304" pitchFamily="18" charset="0"/>
              <a:cs typeface="Times New Roman" panose="02020603050405020304" pitchFamily="18" charset="0"/>
            </a:endParaRPr>
          </a:p>
          <a:p>
            <a:pPr algn="just"/>
            <a:endParaRPr lang="en-US" sz="200" dirty="0">
              <a:solidFill>
                <a:srgbClr val="FF0000"/>
              </a:solidFill>
              <a:latin typeface="Times New Roman" panose="02020603050405020304" pitchFamily="18" charset="0"/>
              <a:cs typeface="Times New Roman" panose="02020603050405020304" pitchFamily="18" charset="0"/>
            </a:endParaRPr>
          </a:p>
          <a:p>
            <a:pPr algn="just"/>
            <a:r>
              <a:rPr lang="en-US" sz="4000" dirty="0" smtClean="0">
                <a:solidFill>
                  <a:srgbClr val="FF0000"/>
                </a:solidFill>
                <a:latin typeface="Times New Roman" panose="02020603050405020304" pitchFamily="18" charset="0"/>
                <a:cs typeface="Times New Roman" panose="02020603050405020304" pitchFamily="18" charset="0"/>
              </a:rPr>
              <a:t>Paragraph 54 United Nations Resolutions A/RES/70/1 of 25 September 2015</a:t>
            </a:r>
          </a:p>
          <a:p>
            <a:pPr algn="just"/>
            <a:endParaRPr lang="en-US" sz="200" dirty="0" smtClean="0">
              <a:solidFill>
                <a:srgbClr val="FF0000"/>
              </a:solidFill>
              <a:latin typeface="Times New Roman" panose="02020603050405020304" pitchFamily="18" charset="0"/>
              <a:cs typeface="Times New Roman" panose="02020603050405020304" pitchFamily="18" charset="0"/>
            </a:endParaRPr>
          </a:p>
          <a:p>
            <a:pPr algn="just"/>
            <a:endParaRPr lang="en-US" sz="200" dirty="0">
              <a:solidFill>
                <a:srgbClr val="FF0000"/>
              </a:solidFill>
              <a:latin typeface="Times New Roman" panose="02020603050405020304" pitchFamily="18" charset="0"/>
              <a:cs typeface="Times New Roman" panose="02020603050405020304" pitchFamily="18" charset="0"/>
            </a:endParaRPr>
          </a:p>
          <a:p>
            <a:pPr algn="just"/>
            <a:endParaRPr lang="en-US" sz="200" dirty="0" smtClean="0">
              <a:solidFill>
                <a:srgbClr val="FF0000"/>
              </a:solidFill>
              <a:latin typeface="Times New Roman" panose="02020603050405020304" pitchFamily="18" charset="0"/>
              <a:cs typeface="Times New Roman" panose="02020603050405020304" pitchFamily="18" charset="0"/>
            </a:endParaRPr>
          </a:p>
          <a:p>
            <a:pPr algn="just"/>
            <a:endParaRPr lang="en-US" sz="200" dirty="0">
              <a:solidFill>
                <a:srgbClr val="FF0000"/>
              </a:solidFill>
              <a:latin typeface="Times New Roman" panose="02020603050405020304" pitchFamily="18" charset="0"/>
              <a:cs typeface="Times New Roman" panose="02020603050405020304" pitchFamily="18" charset="0"/>
            </a:endParaRPr>
          </a:p>
          <a:p>
            <a:pPr algn="just"/>
            <a:endParaRPr lang="en-US" sz="200" dirty="0">
              <a:solidFill>
                <a:srgbClr val="FF0000"/>
              </a:solidFill>
              <a:latin typeface="Times New Roman" panose="02020603050405020304" pitchFamily="18" charset="0"/>
              <a:cs typeface="Times New Roman" panose="02020603050405020304" pitchFamily="18" charset="0"/>
            </a:endParaRPr>
          </a:p>
          <a:p>
            <a:pPr algn="just"/>
            <a:r>
              <a:rPr lang="en-US" sz="4000" dirty="0" smtClean="0">
                <a:solidFill>
                  <a:srgbClr val="FF0000"/>
                </a:solidFill>
                <a:latin typeface="Times New Roman" panose="02020603050405020304" pitchFamily="18" charset="0"/>
                <a:cs typeface="Times New Roman" panose="02020603050405020304" pitchFamily="18" charset="0"/>
              </a:rPr>
              <a:t>Resolution A/RES/66/288 (The Future we want)</a:t>
            </a:r>
          </a:p>
          <a:p>
            <a:pPr algn="just"/>
            <a:r>
              <a:rPr lang="en-US" sz="4000" dirty="0">
                <a:latin typeface="Times New Roman" panose="02020603050405020304" pitchFamily="18" charset="0"/>
                <a:cs typeface="Times New Roman" panose="02020603050405020304" pitchFamily="18" charset="0"/>
              </a:rPr>
              <a:t>The Intergovernmental Negotiations on the Post 2015 Development </a:t>
            </a:r>
            <a:r>
              <a:rPr lang="en-US" sz="4000" dirty="0" smtClean="0">
                <a:latin typeface="Times New Roman" panose="02020603050405020304" pitchFamily="18" charset="0"/>
                <a:cs typeface="Times New Roman" panose="02020603050405020304" pitchFamily="18" charset="0"/>
              </a:rPr>
              <a:t>Agenda.</a:t>
            </a:r>
            <a:endParaRPr lang="en-US" sz="4000"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7748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2300" y="0"/>
            <a:ext cx="13951131" cy="1446550"/>
          </a:xfrm>
          <a:prstGeom prst="rect">
            <a:avLst/>
          </a:prstGeom>
        </p:spPr>
        <p:txBody>
          <a:bodyPr wrap="square">
            <a:spAutoFit/>
          </a:bodyPr>
          <a:lstStyle/>
          <a:p>
            <a:pPr algn="ctr"/>
            <a:r>
              <a:rPr lang="en-US" sz="8800" b="1" dirty="0" smtClean="0">
                <a:solidFill>
                  <a:srgbClr val="FF0000"/>
                </a:solidFill>
              </a:rPr>
              <a:t>THE GLOBAL GOALS</a:t>
            </a:r>
          </a:p>
        </p:txBody>
      </p:sp>
      <p:sp>
        <p:nvSpPr>
          <p:cNvPr id="6" name="TextBox 5"/>
          <p:cNvSpPr txBox="1"/>
          <p:nvPr/>
        </p:nvSpPr>
        <p:spPr>
          <a:xfrm>
            <a:off x="1801905" y="1154162"/>
            <a:ext cx="10797989" cy="830997"/>
          </a:xfrm>
          <a:prstGeom prst="rect">
            <a:avLst/>
          </a:prstGeom>
          <a:noFill/>
        </p:spPr>
        <p:txBody>
          <a:bodyPr wrap="square" rtlCol="0">
            <a:spAutoFit/>
          </a:bodyPr>
          <a:lstStyle/>
          <a:p>
            <a:r>
              <a:rPr lang="en-US" sz="4800" b="1" dirty="0" smtClean="0"/>
              <a:t>FOR SUSTAINABLE DEVELOPMENT</a:t>
            </a:r>
            <a:endParaRPr lang="en-US" sz="4800"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3265" y="1985159"/>
            <a:ext cx="4699478" cy="4699478"/>
          </a:xfrm>
          <a:prstGeom prst="rect">
            <a:avLst/>
          </a:prstGeom>
        </p:spPr>
      </p:pic>
      <p:sp>
        <p:nvSpPr>
          <p:cNvPr id="3" name="TextBox 2"/>
          <p:cNvSpPr txBox="1"/>
          <p:nvPr/>
        </p:nvSpPr>
        <p:spPr>
          <a:xfrm>
            <a:off x="378822" y="2158521"/>
            <a:ext cx="4493623" cy="3416320"/>
          </a:xfrm>
          <a:prstGeom prst="rect">
            <a:avLst/>
          </a:prstGeom>
          <a:noFill/>
        </p:spPr>
        <p:txBody>
          <a:bodyPr wrap="square" rtlCol="0">
            <a:spAutoFit/>
          </a:bodyPr>
          <a:lstStyle/>
          <a:p>
            <a:r>
              <a:rPr lang="en-US" sz="5400" dirty="0" smtClean="0">
                <a:solidFill>
                  <a:srgbClr val="002060"/>
                </a:solidFill>
                <a:latin typeface="Bauhaus 93" panose="04030905020B02020C02" pitchFamily="82" charset="0"/>
              </a:rPr>
              <a:t>END POVERTY IN ALL ITS FORMS EVERYWHERE </a:t>
            </a:r>
            <a:endParaRPr lang="en-US" sz="5400" dirty="0">
              <a:solidFill>
                <a:srgbClr val="002060"/>
              </a:solidFill>
              <a:latin typeface="Bauhaus 93" panose="04030905020B02020C02" pitchFamily="82" charset="0"/>
            </a:endParaRPr>
          </a:p>
        </p:txBody>
      </p:sp>
    </p:spTree>
    <p:extLst>
      <p:ext uri="{BB962C8B-B14F-4D97-AF65-F5344CB8AC3E}">
        <p14:creationId xmlns:p14="http://schemas.microsoft.com/office/powerpoint/2010/main" val="3330685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590902" cy="549165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7131" y="0"/>
            <a:ext cx="7384869" cy="5491654"/>
          </a:xfrm>
          <a:prstGeom prst="rect">
            <a:avLst/>
          </a:prstGeom>
        </p:spPr>
      </p:pic>
    </p:spTree>
    <p:extLst>
      <p:ext uri="{BB962C8B-B14F-4D97-AF65-F5344CB8AC3E}">
        <p14:creationId xmlns:p14="http://schemas.microsoft.com/office/powerpoint/2010/main" val="401597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9581" y="104365"/>
            <a:ext cx="10867401" cy="6781344"/>
          </a:xfrm>
          <a:prstGeom prst="rect">
            <a:avLst/>
          </a:prstGeom>
        </p:spPr>
        <p:txBody>
          <a:bodyPr wrap="square">
            <a:spAutoFit/>
          </a:bodyPr>
          <a:lstStyle/>
          <a:p>
            <a:pPr algn="just">
              <a:lnSpc>
                <a:spcPct val="107000"/>
              </a:lnSpc>
              <a:spcAft>
                <a:spcPts val="800"/>
              </a:spcAft>
            </a:pPr>
            <a:r>
              <a:rPr lang="en-US"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Poverty is more than lack of income or resources – it includes lack of basic services, such as education, hunger.</a:t>
            </a:r>
          </a:p>
          <a:p>
            <a:pPr algn="just">
              <a:lnSpc>
                <a:spcPct val="107000"/>
              </a:lnSpc>
              <a:spcAft>
                <a:spcPts val="800"/>
              </a:spcAft>
            </a:pPr>
            <a:r>
              <a:rPr lang="en-US"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Eradicating </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poverty in all its forms remains one of the greatest challenges facing humanity. While the number of people living in extreme poverty dropped by more than half between 1990 and 2015 – from 1.9 billion to 836 million – too many are still struggling for the most basic human needs</a:t>
            </a:r>
            <a:r>
              <a:rPr lang="en-US"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8394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275" y="0"/>
            <a:ext cx="10136776" cy="6858000"/>
          </a:xfrm>
          <a:prstGeom prst="rect">
            <a:avLst/>
          </a:prstGeom>
        </p:spPr>
      </p:pic>
    </p:spTree>
    <p:extLst>
      <p:ext uri="{BB962C8B-B14F-4D97-AF65-F5344CB8AC3E}">
        <p14:creationId xmlns:p14="http://schemas.microsoft.com/office/powerpoint/2010/main" val="196248652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897</TotalTime>
  <Words>625</Words>
  <Application>Microsoft Office PowerPoint</Application>
  <PresentationFormat>Widescreen</PresentationFormat>
  <Paragraphs>122</Paragraphs>
  <Slides>45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45</vt:i4>
      </vt:variant>
    </vt:vector>
  </HeadingPairs>
  <TitlesOfParts>
    <vt:vector size="58" baseType="lpstr">
      <vt:lpstr>Arial</vt:lpstr>
      <vt:lpstr>Arial Black</vt:lpstr>
      <vt:lpstr>Bauhaus 93</vt:lpstr>
      <vt:lpstr>Berlin Sans FB Demi</vt:lpstr>
      <vt:lpstr>Book Antiqua</vt:lpstr>
      <vt:lpstr>Calibri</vt:lpstr>
      <vt:lpstr>Symbol</vt:lpstr>
      <vt:lpstr>Times New Roman</vt:lpstr>
      <vt:lpstr>Trebuchet MS</vt:lpstr>
      <vt:lpstr>Tw Cen MT Condensed Extra Bold</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BRIGHT FUTURE</dc:creator>
  <cp:lastModifiedBy>SOMMY</cp:lastModifiedBy>
  <cp:revision>164</cp:revision>
  <dcterms:created xsi:type="dcterms:W3CDTF">2016-11-10T03:26:06Z</dcterms:created>
  <dcterms:modified xsi:type="dcterms:W3CDTF">2017-06-09T00:27:30Z</dcterms:modified>
</cp:coreProperties>
</file>