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312" r:id="rId2"/>
    <p:sldId id="313" r:id="rId3"/>
    <p:sldId id="256" r:id="rId4"/>
    <p:sldId id="258" r:id="rId5"/>
    <p:sldId id="259" r:id="rId6"/>
    <p:sldId id="260" r:id="rId7"/>
    <p:sldId id="261" r:id="rId8"/>
    <p:sldId id="310" r:id="rId9"/>
    <p:sldId id="311" r:id="rId10"/>
    <p:sldId id="30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434A1-A444-4A07-AB2D-CA252859084C}" type="datetimeFigureOut">
              <a:rPr lang="en-US" smtClean="0"/>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004BD-4546-431E-B3A9-5AC318DE6A32}" type="slidenum">
              <a:rPr lang="en-US" smtClean="0"/>
              <a:t>‹#›</a:t>
            </a:fld>
            <a:endParaRPr lang="en-US"/>
          </a:p>
        </p:txBody>
      </p:sp>
    </p:spTree>
    <p:extLst>
      <p:ext uri="{BB962C8B-B14F-4D97-AF65-F5344CB8AC3E}">
        <p14:creationId xmlns:p14="http://schemas.microsoft.com/office/powerpoint/2010/main" val="192347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004BD-4546-431E-B3A9-5AC318DE6A32}" type="slidenum">
              <a:rPr lang="en-US" smtClean="0"/>
              <a:t>6</a:t>
            </a:fld>
            <a:endParaRPr lang="en-US"/>
          </a:p>
        </p:txBody>
      </p:sp>
    </p:spTree>
    <p:extLst>
      <p:ext uri="{BB962C8B-B14F-4D97-AF65-F5344CB8AC3E}">
        <p14:creationId xmlns:p14="http://schemas.microsoft.com/office/powerpoint/2010/main" val="1851198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3ABB228-B75A-4072-8554-9C29A97AFACF}" type="datetimeFigureOut">
              <a:rPr lang="en-US" smtClean="0"/>
              <a:t>4/24/2018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grpSp>
        <p:nvGrpSpPr>
          <p:cNvPr id="7" name="Group 6"/>
          <p:cNvGrpSpPr/>
          <p:nvPr userDrawn="1"/>
        </p:nvGrpSpPr>
        <p:grpSpPr>
          <a:xfrm>
            <a:off x="0" y="0"/>
            <a:ext cx="9144000" cy="1219200"/>
            <a:chOff x="0" y="0"/>
            <a:chExt cx="9144000" cy="1219200"/>
          </a:xfrm>
        </p:grpSpPr>
        <p:sp>
          <p:nvSpPr>
            <p:cNvPr id="9" name="Rectangle 8"/>
            <p:cNvSpPr/>
            <p:nvPr userDrawn="1"/>
          </p:nvSpPr>
          <p:spPr>
            <a:xfrm>
              <a:off x="0" y="0"/>
              <a:ext cx="9144000" cy="1219200"/>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7553"/>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F:\unnlogo.gif"/>
            <p:cNvPicPr/>
            <p:nvPr userDrawn="1"/>
          </p:nvPicPr>
          <p:blipFill>
            <a:blip r:embed="rId3"/>
            <a:srcRect/>
            <a:stretch>
              <a:fillRect/>
            </a:stretch>
          </p:blipFill>
          <p:spPr bwMode="auto">
            <a:xfrm>
              <a:off x="3742291" y="0"/>
              <a:ext cx="1659417" cy="1219200"/>
            </a:xfrm>
            <a:prstGeom prst="rect">
              <a:avLst/>
            </a:prstGeom>
            <a:noFill/>
            <a:ln w="9525">
              <a:noFill/>
              <a:miter lim="800000"/>
              <a:headEnd/>
              <a:tailEnd/>
            </a:ln>
          </p:spPr>
        </p:pic>
        <p:sp>
          <p:nvSpPr>
            <p:cNvPr id="12" name="TextBox 11"/>
            <p:cNvSpPr txBox="1"/>
            <p:nvPr userDrawn="1"/>
          </p:nvSpPr>
          <p:spPr>
            <a:xfrm>
              <a:off x="0" y="367553"/>
              <a:ext cx="9144000" cy="353943"/>
            </a:xfrm>
            <a:prstGeom prst="rect">
              <a:avLst/>
            </a:prstGeom>
            <a:noFill/>
            <a:ln>
              <a:noFill/>
            </a:ln>
          </p:spPr>
          <p:txBody>
            <a:bodyPr wrap="square" rtlCol="0">
              <a:spAutoFit/>
            </a:bodyPr>
            <a:lstStyle/>
            <a:p>
              <a:r>
                <a:rPr lang="en-US" sz="1700" dirty="0" smtClean="0">
                  <a:solidFill>
                    <a:schemeClr val="tx1"/>
                  </a:solidFill>
                </a:rPr>
                <a:t>UNIVERSITY OF NIGERIA</a:t>
              </a:r>
              <a:r>
                <a:rPr lang="en-US" sz="1700" baseline="0" dirty="0" smtClean="0">
                  <a:solidFill>
                    <a:schemeClr val="tx1"/>
                  </a:solidFill>
                </a:rPr>
                <a:t> NSUKKA                         WEBOMETRICS SECTION ICT UNIT</a:t>
              </a:r>
              <a:endParaRPr lang="en-US" sz="1700" dirty="0">
                <a:solidFill>
                  <a:schemeClr val="tx1"/>
                </a:solidFill>
              </a:endParaRPr>
            </a:p>
          </p:txBody>
        </p:sp>
      </p:grpSp>
      <p:sp>
        <p:nvSpPr>
          <p:cNvPr id="13" name="Rounded Rectangle 12"/>
          <p:cNvSpPr/>
          <p:nvPr userDrawn="1"/>
        </p:nvSpPr>
        <p:spPr>
          <a:xfrm>
            <a:off x="990600" y="6400800"/>
            <a:ext cx="7391400" cy="457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lgerian" pitchFamily="82" charset="0"/>
              </a:rPr>
              <a:t>WEBOMETRICS</a:t>
            </a:r>
            <a:r>
              <a:rPr lang="en-US" sz="2400" b="1" baseline="0" dirty="0" smtClean="0">
                <a:solidFill>
                  <a:srgbClr val="FF0000"/>
                </a:solidFill>
                <a:latin typeface="Algerian" pitchFamily="82" charset="0"/>
              </a:rPr>
              <a:t> TRAINING MANUAL</a:t>
            </a:r>
            <a:endParaRPr lang="en-US" sz="2400" b="1" dirty="0">
              <a:solidFill>
                <a:srgbClr val="FF0000"/>
              </a:solidFill>
              <a:latin typeface="Algerian" pitchFamily="82" charset="0"/>
            </a:endParaRPr>
          </a:p>
        </p:txBody>
      </p:sp>
      <p:pic>
        <p:nvPicPr>
          <p:cNvPr id="14"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1492" t="10339" r="36765" b="58498"/>
          <a:stretch/>
        </p:blipFill>
        <p:spPr bwMode="auto">
          <a:xfrm rot="19179270" flipH="1">
            <a:off x="8267610" y="6198522"/>
            <a:ext cx="756657" cy="630815"/>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1492" t="10339" r="36765" b="58498"/>
          <a:stretch/>
        </p:blipFill>
        <p:spPr bwMode="auto">
          <a:xfrm>
            <a:off x="0" y="6172199"/>
            <a:ext cx="927847" cy="672353"/>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BB228-B75A-4072-8554-9C29A97AFAC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47179-8E31-4191-8BAB-B8BDE11C33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ABB228-B75A-4072-8554-9C29A97AFAC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47179-8E31-4191-8BAB-B8BDE11C33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ABB228-B75A-4072-8554-9C29A97AFAC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47179-8E31-4191-8BAB-B8BDE11C33F5}"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ABB228-B75A-4072-8554-9C29A97AFAC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47179-8E31-4191-8BAB-B8BDE11C33F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3ABB228-B75A-4072-8554-9C29A97AFACF}"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47179-8E31-4191-8BAB-B8BDE11C33F5}"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ABB228-B75A-4072-8554-9C29A97AFACF}"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47179-8E31-4191-8BAB-B8BDE11C33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BB228-B75A-4072-8554-9C29A97AFACF}"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47179-8E31-4191-8BAB-B8BDE11C33F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ABB228-B75A-4072-8554-9C29A97AFACF}"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47179-8E31-4191-8BAB-B8BDE11C33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BB228-B75A-4072-8554-9C29A97AFACF}"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47179-8E31-4191-8BAB-B8BDE11C33F5}"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BB228-B75A-4072-8554-9C29A97AFACF}"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47179-8E31-4191-8BAB-B8BDE11C33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3ABB228-B75A-4072-8554-9C29A97AFACF}" type="datetimeFigureOut">
              <a:rPr lang="en-US" smtClean="0"/>
              <a:t>4/24/2018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1A47179-8E31-4191-8BAB-B8BDE11C33F5}" type="slidenum">
              <a:rPr lang="en-US" smtClean="0"/>
              <a:t>‹#›</a:t>
            </a:fld>
            <a:endParaRPr lang="en-US"/>
          </a:p>
        </p:txBody>
      </p:sp>
      <p:grpSp>
        <p:nvGrpSpPr>
          <p:cNvPr id="10" name="Group 9"/>
          <p:cNvGrpSpPr/>
          <p:nvPr userDrawn="1"/>
        </p:nvGrpSpPr>
        <p:grpSpPr>
          <a:xfrm>
            <a:off x="0" y="0"/>
            <a:ext cx="9144000" cy="1219200"/>
            <a:chOff x="0" y="0"/>
            <a:chExt cx="9144000" cy="1219200"/>
          </a:xfrm>
        </p:grpSpPr>
        <p:sp>
          <p:nvSpPr>
            <p:cNvPr id="11" name="Rectangle 10"/>
            <p:cNvSpPr/>
            <p:nvPr userDrawn="1"/>
          </p:nvSpPr>
          <p:spPr>
            <a:xfrm>
              <a:off x="0" y="0"/>
              <a:ext cx="9144000" cy="1219200"/>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367553"/>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F:\unnlogo.gif"/>
            <p:cNvPicPr/>
            <p:nvPr userDrawn="1"/>
          </p:nvPicPr>
          <p:blipFill>
            <a:blip r:embed="rId14"/>
            <a:srcRect/>
            <a:stretch>
              <a:fillRect/>
            </a:stretch>
          </p:blipFill>
          <p:spPr bwMode="auto">
            <a:xfrm>
              <a:off x="3742291" y="0"/>
              <a:ext cx="1659417" cy="1219200"/>
            </a:xfrm>
            <a:prstGeom prst="rect">
              <a:avLst/>
            </a:prstGeom>
            <a:noFill/>
            <a:ln w="9525">
              <a:noFill/>
              <a:miter lim="800000"/>
              <a:headEnd/>
              <a:tailEnd/>
            </a:ln>
          </p:spPr>
        </p:pic>
        <p:sp>
          <p:nvSpPr>
            <p:cNvPr id="14" name="TextBox 13"/>
            <p:cNvSpPr txBox="1"/>
            <p:nvPr userDrawn="1"/>
          </p:nvSpPr>
          <p:spPr>
            <a:xfrm>
              <a:off x="0" y="367553"/>
              <a:ext cx="9144000" cy="353943"/>
            </a:xfrm>
            <a:prstGeom prst="rect">
              <a:avLst/>
            </a:prstGeom>
            <a:noFill/>
            <a:ln>
              <a:noFill/>
            </a:ln>
          </p:spPr>
          <p:txBody>
            <a:bodyPr wrap="square" rtlCol="0">
              <a:spAutoFit/>
            </a:bodyPr>
            <a:lstStyle/>
            <a:p>
              <a:r>
                <a:rPr lang="en-US" sz="1700" dirty="0" smtClean="0">
                  <a:solidFill>
                    <a:schemeClr val="tx1"/>
                  </a:solidFill>
                </a:rPr>
                <a:t>UNIVERSITY OF NIGERIA</a:t>
              </a:r>
              <a:r>
                <a:rPr lang="en-US" sz="1700" baseline="0" dirty="0" smtClean="0">
                  <a:solidFill>
                    <a:schemeClr val="tx1"/>
                  </a:solidFill>
                </a:rPr>
                <a:t> NSUKKA                         WEBOMETRICS SECTION ICT UNIT</a:t>
              </a:r>
              <a:endParaRPr lang="en-US" sz="1700" dirty="0">
                <a:solidFill>
                  <a:schemeClr val="tx1"/>
                </a:solidFill>
              </a:endParaRPr>
            </a:p>
          </p:txBody>
        </p:sp>
      </p:grpSp>
      <p:sp>
        <p:nvSpPr>
          <p:cNvPr id="15" name="Date Placeholder 3"/>
          <p:cNvSpPr txBox="1">
            <a:spLocks/>
          </p:cNvSpPr>
          <p:nvPr userDrawn="1"/>
        </p:nvSpPr>
        <p:spPr bwMode="white">
          <a:xfrm>
            <a:off x="3048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ABB228-B75A-4072-8554-9C29A97AFACF}" type="datetimeFigureOut">
              <a:rPr lang="en-US" smtClean="0"/>
              <a:pPr/>
              <a:t>4/24/2018</a:t>
            </a:fld>
            <a:endParaRPr lang="en-US"/>
          </a:p>
        </p:txBody>
      </p:sp>
      <p:sp>
        <p:nvSpPr>
          <p:cNvPr id="16" name="Slide Number Placeholder 5"/>
          <p:cNvSpPr txBox="1">
            <a:spLocks/>
          </p:cNvSpPr>
          <p:nvPr userDrawn="1"/>
        </p:nvSpPr>
        <p:spPr>
          <a:xfrm>
            <a:off x="6675120" y="636422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a:t>
            </a:fld>
            <a:endParaRPr lang="en-US" dirty="0"/>
          </a:p>
        </p:txBody>
      </p:sp>
      <p:sp>
        <p:nvSpPr>
          <p:cNvPr id="17" name="Rounded Rectangle 16"/>
          <p:cNvSpPr/>
          <p:nvPr userDrawn="1"/>
        </p:nvSpPr>
        <p:spPr>
          <a:xfrm>
            <a:off x="990600" y="6400800"/>
            <a:ext cx="7391400" cy="457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lgerian" pitchFamily="82" charset="0"/>
              </a:rPr>
              <a:t>WEBOMETRICS</a:t>
            </a:r>
            <a:r>
              <a:rPr lang="en-US" sz="2400" b="1" baseline="0" dirty="0" smtClean="0">
                <a:solidFill>
                  <a:srgbClr val="FF0000"/>
                </a:solidFill>
                <a:latin typeface="Algerian" pitchFamily="82" charset="0"/>
              </a:rPr>
              <a:t> TRAINING MANUAL</a:t>
            </a:r>
            <a:endParaRPr lang="en-US" sz="2400" b="1" dirty="0">
              <a:solidFill>
                <a:srgbClr val="FF0000"/>
              </a:solidFill>
              <a:latin typeface="Algerian" pitchFamily="82" charset="0"/>
            </a:endParaRPr>
          </a:p>
        </p:txBody>
      </p:sp>
      <p:pic>
        <p:nvPicPr>
          <p:cNvPr id="18"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41492" t="10339" r="36765" b="58498"/>
          <a:stretch/>
        </p:blipFill>
        <p:spPr bwMode="auto">
          <a:xfrm>
            <a:off x="0" y="6172199"/>
            <a:ext cx="927847" cy="672353"/>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41492" t="10339" r="36765" b="58498"/>
          <a:stretch/>
        </p:blipFill>
        <p:spPr bwMode="auto">
          <a:xfrm rot="19179270" flipH="1">
            <a:off x="8267610" y="6198522"/>
            <a:ext cx="756657" cy="630815"/>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cholar.google.com/"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1219200"/>
          </a:xfrm>
        </p:spPr>
        <p:txBody>
          <a:bodyPr>
            <a:normAutofit/>
          </a:bodyPr>
          <a:lstStyle/>
          <a:p>
            <a:r>
              <a:rPr lang="en-US" dirty="0" smtClean="0">
                <a:solidFill>
                  <a:srgbClr val="C00000"/>
                </a:solidFill>
              </a:rPr>
              <a:t>CV HYPERLINKING TUTORIAL</a:t>
            </a:r>
            <a:endParaRPr lang="en-US" dirty="0">
              <a:solidFill>
                <a:srgbClr val="C00000"/>
              </a:solidFill>
            </a:endParaRPr>
          </a:p>
        </p:txBody>
      </p:sp>
      <p:sp>
        <p:nvSpPr>
          <p:cNvPr id="3" name="Content Placeholder 2"/>
          <p:cNvSpPr>
            <a:spLocks noGrp="1"/>
          </p:cNvSpPr>
          <p:nvPr>
            <p:ph idx="1"/>
          </p:nvPr>
        </p:nvSpPr>
        <p:spPr/>
        <p:txBody>
          <a:bodyPr>
            <a:noAutofit/>
          </a:bodyPr>
          <a:lstStyle/>
          <a:p>
            <a:pPr indent="0" algn="ctr">
              <a:buNone/>
            </a:pPr>
            <a:r>
              <a:rPr lang="en-US" sz="2000" dirty="0" smtClean="0"/>
              <a:t>BY</a:t>
            </a:r>
          </a:p>
          <a:p>
            <a:pPr indent="0" algn="ctr">
              <a:buNone/>
            </a:pPr>
            <a:endParaRPr lang="en-US" sz="2000" dirty="0" smtClean="0"/>
          </a:p>
          <a:p>
            <a:pPr indent="0" algn="ctr">
              <a:buNone/>
            </a:pPr>
            <a:r>
              <a:rPr lang="en-US" sz="2000" dirty="0" smtClean="0"/>
              <a:t>WEBOMETRICS </a:t>
            </a:r>
            <a:r>
              <a:rPr lang="en-US" sz="2000" dirty="0" smtClean="0"/>
              <a:t>SECTION </a:t>
            </a:r>
          </a:p>
          <a:p>
            <a:pPr indent="0" algn="ctr">
              <a:buNone/>
            </a:pPr>
            <a:r>
              <a:rPr lang="en-US" sz="2000" dirty="0" smtClean="0"/>
              <a:t>ICT </a:t>
            </a:r>
            <a:r>
              <a:rPr lang="en-US" sz="2000" dirty="0" smtClean="0"/>
              <a:t>UNIT</a:t>
            </a:r>
          </a:p>
          <a:p>
            <a:pPr indent="0" algn="ctr">
              <a:buNone/>
            </a:pPr>
            <a:r>
              <a:rPr lang="en-US" sz="2000" dirty="0" smtClean="0"/>
              <a:t>UNIVERSITY </a:t>
            </a:r>
            <a:r>
              <a:rPr lang="en-US" sz="2000" dirty="0" smtClean="0"/>
              <a:t>OF NIGERIA, NSUKKA</a:t>
            </a:r>
            <a:endParaRPr lang="en-US" sz="2000" dirty="0"/>
          </a:p>
        </p:txBody>
      </p:sp>
    </p:spTree>
    <p:extLst>
      <p:ext uri="{BB962C8B-B14F-4D97-AF65-F5344CB8AC3E}">
        <p14:creationId xmlns:p14="http://schemas.microsoft.com/office/powerpoint/2010/main" val="83998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spcBef>
                <a:spcPct val="0"/>
              </a:spcBef>
              <a:buNone/>
            </a:pPr>
            <a:endParaRPr lang="en-US" b="1" dirty="0" smtClean="0">
              <a:solidFill>
                <a:srgbClr val="FF0000"/>
              </a:solidFill>
              <a:effectLst>
                <a:outerShdw blurRad="38100" dist="38100" dir="2700000" algn="tl">
                  <a:srgbClr val="000000">
                    <a:alpha val="43137"/>
                  </a:srgbClr>
                </a:outerShdw>
              </a:effectLst>
            </a:endParaRPr>
          </a:p>
          <a:p>
            <a:pPr indent="0" algn="ctr">
              <a:spcBef>
                <a:spcPct val="0"/>
              </a:spcBef>
              <a:buNone/>
            </a:pPr>
            <a:endParaRPr lang="en-US" b="1" dirty="0">
              <a:solidFill>
                <a:srgbClr val="FF0000"/>
              </a:solidFill>
              <a:effectLst>
                <a:outerShdw blurRad="38100" dist="38100" dir="2700000" algn="tl">
                  <a:srgbClr val="000000">
                    <a:alpha val="43137"/>
                  </a:srgbClr>
                </a:outerShdw>
              </a:effectLst>
            </a:endParaRPr>
          </a:p>
          <a:p>
            <a:pPr indent="0" algn="ctr">
              <a:spcBef>
                <a:spcPct val="0"/>
              </a:spcBef>
              <a:buNone/>
            </a:pPr>
            <a:r>
              <a:rPr lang="en-US" b="1" dirty="0" smtClean="0">
                <a:solidFill>
                  <a:srgbClr val="FF0000"/>
                </a:solidFill>
                <a:effectLst>
                  <a:outerShdw blurRad="38100" dist="38100" dir="2700000" algn="tl">
                    <a:srgbClr val="000000">
                      <a:alpha val="43137"/>
                    </a:srgbClr>
                  </a:outerShdw>
                </a:effectLst>
              </a:rPr>
              <a:t>THANK YOU</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32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BACKGROUND</a:t>
            </a:r>
            <a:endParaRPr lang="en-US" sz="3200" dirty="0"/>
          </a:p>
        </p:txBody>
      </p:sp>
      <p:sp>
        <p:nvSpPr>
          <p:cNvPr id="6" name="TextBox 5"/>
          <p:cNvSpPr txBox="1"/>
          <p:nvPr/>
        </p:nvSpPr>
        <p:spPr>
          <a:xfrm>
            <a:off x="1295400" y="2438400"/>
            <a:ext cx="7010400" cy="3046988"/>
          </a:xfrm>
          <a:prstGeom prst="rect">
            <a:avLst/>
          </a:prstGeom>
          <a:noFill/>
        </p:spPr>
        <p:txBody>
          <a:bodyPr wrap="square" rtlCol="0">
            <a:spAutoFit/>
          </a:bodyPr>
          <a:lstStyle/>
          <a:p>
            <a:r>
              <a:rPr lang="en-US" sz="2400" dirty="0" smtClean="0">
                <a:latin typeface="Times New Roman" pitchFamily="18" charset="0"/>
                <a:cs typeface="Times New Roman" pitchFamily="18" charset="0"/>
              </a:rPr>
              <a:t>Curriculum Vitae  (CV) hyperlinking is a process of liking scholarly articles in CV with the content of the articles that is in a website like </a:t>
            </a:r>
            <a:r>
              <a:rPr lang="en-US" sz="2400" dirty="0" err="1" smtClean="0">
                <a:latin typeface="Times New Roman" pitchFamily="18" charset="0"/>
                <a:cs typeface="Times New Roman" pitchFamily="18" charset="0"/>
              </a:rPr>
              <a:t>google</a:t>
            </a:r>
            <a:r>
              <a:rPr lang="en-US" sz="2400" dirty="0" smtClean="0">
                <a:latin typeface="Times New Roman" pitchFamily="18" charset="0"/>
                <a:cs typeface="Times New Roman" pitchFamily="18" charset="0"/>
              </a:rPr>
              <a:t> scholar. After the hyperlinking of the CVs, they will be uploaded into the website such that access can be gained to the actual research publication through the one in the CV. In this way the researchers work can be made more visible to users all over the world.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597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71600"/>
            <a:ext cx="6400800" cy="990600"/>
          </a:xfrm>
        </p:spPr>
        <p:txBody>
          <a:bodyPr>
            <a:normAutofit fontScale="90000"/>
          </a:bodyPr>
          <a:lstStyle/>
          <a:p>
            <a:r>
              <a:rPr lang="en-US" sz="2700" b="1" dirty="0" smtClean="0">
                <a:effectLst>
                  <a:outerShdw blurRad="38100" dist="38100" dir="2700000" algn="tl">
                    <a:srgbClr val="000000">
                      <a:alpha val="43137"/>
                    </a:srgbClr>
                  </a:outerShdw>
                </a:effectLst>
              </a:rPr>
              <a:t>STEPS IN CV </a:t>
            </a:r>
            <a:r>
              <a:rPr lang="en-US" sz="2700" b="1" dirty="0" err="1" smtClean="0">
                <a:effectLst>
                  <a:outerShdw blurRad="38100" dist="38100" dir="2700000" algn="tl">
                    <a:srgbClr val="000000">
                      <a:alpha val="43137"/>
                    </a:srgbClr>
                  </a:outerShdw>
                </a:effectLst>
              </a:rPr>
              <a:t>hyperlinkING</a:t>
            </a:r>
            <a:r>
              <a:rPr lang="en-US" b="1" dirty="0" smtClean="0">
                <a:solidFill>
                  <a:srgbClr val="00B0F0"/>
                </a:solidFill>
                <a:effectLst>
                  <a:outerShdw blurRad="38100" dist="38100" dir="2700000" algn="tl">
                    <a:srgbClr val="000000">
                      <a:alpha val="43137"/>
                    </a:srgbClr>
                  </a:outerShdw>
                </a:effectLst>
              </a:rPr>
              <a:t/>
            </a:r>
            <a:br>
              <a:rPr lang="en-US" b="1" dirty="0" smtClean="0">
                <a:solidFill>
                  <a:srgbClr val="00B0F0"/>
                </a:solidFill>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a:xfrm>
            <a:off x="1219200" y="1828800"/>
            <a:ext cx="6400800" cy="609600"/>
          </a:xfrm>
        </p:spPr>
        <p:txBody>
          <a:bodyPr>
            <a:normAutofit/>
          </a:bodyPr>
          <a:lstStyle/>
          <a:p>
            <a:pPr lvl="0" algn="l"/>
            <a:r>
              <a:rPr lang="en-US" b="1" dirty="0" smtClean="0">
                <a:solidFill>
                  <a:schemeClr val="tx1"/>
                </a:solidFill>
                <a:latin typeface="Times New Roman" pitchFamily="18" charset="0"/>
                <a:cs typeface="Times New Roman" pitchFamily="18" charset="0"/>
              </a:rPr>
              <a:t>1. Open </a:t>
            </a:r>
            <a:r>
              <a:rPr lang="en-US" b="1" dirty="0">
                <a:solidFill>
                  <a:schemeClr val="tx1"/>
                </a:solidFill>
                <a:latin typeface="Times New Roman" pitchFamily="18" charset="0"/>
                <a:cs typeface="Times New Roman" pitchFamily="18" charset="0"/>
              </a:rPr>
              <a:t>the CV you want to hyperlink in word </a:t>
            </a:r>
            <a:r>
              <a:rPr lang="en-US" b="1" dirty="0" smtClean="0">
                <a:solidFill>
                  <a:schemeClr val="tx1"/>
                </a:solidFill>
                <a:latin typeface="Times New Roman" pitchFamily="18" charset="0"/>
                <a:cs typeface="Times New Roman" pitchFamily="18" charset="0"/>
              </a:rPr>
              <a:t>document</a:t>
            </a:r>
          </a:p>
          <a:p>
            <a:pPr lvl="0" algn="l"/>
            <a:endParaRPr lang="en-US" dirty="0"/>
          </a:p>
          <a:p>
            <a:pPr lvl="0" algn="l"/>
            <a:endParaRPr lang="en-US" dirty="0"/>
          </a:p>
          <a:p>
            <a:endParaRPr lang="en-US" dirty="0"/>
          </a:p>
        </p:txBody>
      </p:sp>
      <p:pic>
        <p:nvPicPr>
          <p:cNvPr id="4" name="Picture 3"/>
          <p:cNvPicPr/>
          <p:nvPr/>
        </p:nvPicPr>
        <p:blipFill rotWithShape="1">
          <a:blip r:embed="rId2"/>
          <a:srcRect l="29046" r="8434" b="6650"/>
          <a:stretch/>
        </p:blipFill>
        <p:spPr bwMode="auto">
          <a:xfrm>
            <a:off x="1524000" y="2480310"/>
            <a:ext cx="5943600" cy="31165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57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881" r="6571" b="5238"/>
          <a:stretch/>
        </p:blipFill>
        <p:spPr bwMode="auto">
          <a:xfrm>
            <a:off x="762000" y="2227897"/>
            <a:ext cx="7467600" cy="4249103"/>
          </a:xfrm>
          <a:prstGeom prst="rect">
            <a:avLst/>
          </a:prstGeom>
          <a:ln>
            <a:noFill/>
          </a:ln>
          <a:extLst>
            <a:ext uri="{53640926-AAD7-44D8-BBD7-CCE9431645EC}">
              <a14:shadowObscured xmlns:a14="http://schemas.microsoft.com/office/drawing/2010/main"/>
            </a:ext>
          </a:extLst>
        </p:spPr>
      </p:pic>
      <p:sp>
        <p:nvSpPr>
          <p:cNvPr id="6" name="Subtitle 2"/>
          <p:cNvSpPr>
            <a:spLocks noGrp="1"/>
          </p:cNvSpPr>
          <p:nvPr>
            <p:ph type="subTitle" idx="1"/>
          </p:nvPr>
        </p:nvSpPr>
        <p:spPr>
          <a:xfrm>
            <a:off x="990600" y="1219200"/>
            <a:ext cx="6400800" cy="1371600"/>
          </a:xfrm>
        </p:spPr>
        <p:txBody>
          <a:bodyPr>
            <a:normAutofit/>
          </a:bodyPr>
          <a:lstStyle/>
          <a:p>
            <a:pPr lvl="0" algn="l"/>
            <a:r>
              <a:rPr lang="en-US" b="1" dirty="0" smtClean="0">
                <a:solidFill>
                  <a:schemeClr val="tx1"/>
                </a:solidFill>
                <a:latin typeface="Times New Roman" pitchFamily="18" charset="0"/>
                <a:cs typeface="Times New Roman" pitchFamily="18" charset="0"/>
              </a:rPr>
              <a:t>2.Open </a:t>
            </a:r>
            <a:r>
              <a:rPr lang="en-US" b="1" dirty="0">
                <a:solidFill>
                  <a:schemeClr val="tx1"/>
                </a:solidFill>
                <a:latin typeface="Times New Roman" pitchFamily="18" charset="0"/>
                <a:cs typeface="Times New Roman" pitchFamily="18" charset="0"/>
              </a:rPr>
              <a:t>Google scholar (</a:t>
            </a:r>
            <a:r>
              <a:rPr lang="en-US" b="1" u="sng" dirty="0">
                <a:solidFill>
                  <a:schemeClr val="tx1"/>
                </a:solidFill>
                <a:latin typeface="Times New Roman" pitchFamily="18" charset="0"/>
                <a:cs typeface="Times New Roman" pitchFamily="18" charset="0"/>
                <a:hlinkClick r:id="rId3"/>
              </a:rPr>
              <a:t>www.scholar.google.com</a:t>
            </a:r>
            <a:r>
              <a:rPr lang="en-US" b="1" dirty="0">
                <a:solidFill>
                  <a:schemeClr val="tx1"/>
                </a:solidFill>
                <a:latin typeface="Times New Roman" pitchFamily="18" charset="0"/>
                <a:cs typeface="Times New Roman" pitchFamily="18" charset="0"/>
              </a:rPr>
              <a:t>)</a:t>
            </a:r>
          </a:p>
          <a:p>
            <a:pPr lvl="0" algn="l"/>
            <a:r>
              <a:rPr lang="en-US" b="1" dirty="0" smtClean="0">
                <a:solidFill>
                  <a:schemeClr val="tx1"/>
                </a:solidFill>
                <a:latin typeface="Times New Roman" pitchFamily="18" charset="0"/>
                <a:cs typeface="Times New Roman" pitchFamily="18" charset="0"/>
              </a:rPr>
              <a:t>3. Search </a:t>
            </a:r>
            <a:r>
              <a:rPr lang="en-US" b="1" dirty="0">
                <a:solidFill>
                  <a:schemeClr val="tx1"/>
                </a:solidFill>
                <a:latin typeface="Times New Roman" pitchFamily="18" charset="0"/>
                <a:cs typeface="Times New Roman" pitchFamily="18" charset="0"/>
              </a:rPr>
              <a:t>for the name in the </a:t>
            </a:r>
            <a:r>
              <a:rPr lang="en-US" b="1" dirty="0" smtClean="0">
                <a:solidFill>
                  <a:schemeClr val="tx1"/>
                </a:solidFill>
                <a:latin typeface="Times New Roman" pitchFamily="18" charset="0"/>
                <a:cs typeface="Times New Roman" pitchFamily="18" charset="0"/>
              </a:rPr>
              <a:t>CV and click at it.)</a:t>
            </a:r>
          </a:p>
          <a:p>
            <a:pPr lvl="0" algn="l"/>
            <a:endParaRPr lang="en-US" sz="1000" dirty="0"/>
          </a:p>
        </p:txBody>
      </p:sp>
    </p:spTree>
    <p:extLst>
      <p:ext uri="{BB962C8B-B14F-4D97-AF65-F5344CB8AC3E}">
        <p14:creationId xmlns:p14="http://schemas.microsoft.com/office/powerpoint/2010/main" val="2266436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685" r="13521" b="5702"/>
          <a:stretch/>
        </p:blipFill>
        <p:spPr bwMode="auto">
          <a:xfrm>
            <a:off x="1485900" y="2094726"/>
            <a:ext cx="6934199" cy="3773269"/>
          </a:xfrm>
          <a:prstGeom prst="rect">
            <a:avLst/>
          </a:prstGeom>
          <a:ln>
            <a:noFill/>
          </a:ln>
          <a:extLst>
            <a:ext uri="{53640926-AAD7-44D8-BBD7-CCE9431645EC}">
              <a14:shadowObscured xmlns:a14="http://schemas.microsoft.com/office/drawing/2010/main"/>
            </a:ext>
          </a:extLst>
        </p:spPr>
      </p:pic>
      <p:sp>
        <p:nvSpPr>
          <p:cNvPr id="6" name="Subtitle 2"/>
          <p:cNvSpPr txBox="1">
            <a:spLocks/>
          </p:cNvSpPr>
          <p:nvPr/>
        </p:nvSpPr>
        <p:spPr>
          <a:xfrm>
            <a:off x="6172200" y="2209800"/>
            <a:ext cx="6400800" cy="838200"/>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ct val="20000"/>
              </a:spcBef>
              <a:buClrTx/>
              <a:buFont typeface="Wingdings" pitchFamily="2" charset="2"/>
              <a:buNone/>
              <a:defRPr sz="2000" i="1" kern="1200" baseline="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ClrTx/>
              <a:buFont typeface="Arial" pitchFamily="34" charset="0"/>
              <a:buNone/>
              <a:defRPr sz="16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Tx/>
              <a:buFont typeface="Arial"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Tx/>
              <a:buFont typeface="Arial"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Tx/>
              <a:buFont typeface="Arial" pitchFamily="34" charset="0"/>
              <a:buNone/>
              <a:defRPr sz="1200" kern="1200">
                <a:solidFill>
                  <a:schemeClr val="tx1">
                    <a:tint val="75000"/>
                  </a:schemeClr>
                </a:solidFill>
                <a:latin typeface="+mn-lt"/>
                <a:ea typeface="+mn-ea"/>
                <a:cs typeface="+mn-cs"/>
              </a:defRPr>
            </a:lvl9pPr>
          </a:lstStyle>
          <a:p>
            <a:pPr algn="l"/>
            <a:endParaRPr lang="en-US" dirty="0"/>
          </a:p>
        </p:txBody>
      </p:sp>
      <p:sp>
        <p:nvSpPr>
          <p:cNvPr id="8" name="Subtitle 7"/>
          <p:cNvSpPr>
            <a:spLocks noGrp="1"/>
          </p:cNvSpPr>
          <p:nvPr>
            <p:ph type="subTitle" idx="1"/>
          </p:nvPr>
        </p:nvSpPr>
        <p:spPr/>
        <p:txBody>
          <a:bodyPr/>
          <a:lstStyle/>
          <a:p>
            <a:endParaRPr lang="en-US"/>
          </a:p>
        </p:txBody>
      </p:sp>
      <p:sp>
        <p:nvSpPr>
          <p:cNvPr id="11" name="TextBox 10"/>
          <p:cNvSpPr txBox="1"/>
          <p:nvPr/>
        </p:nvSpPr>
        <p:spPr>
          <a:xfrm>
            <a:off x="1219200" y="1371600"/>
            <a:ext cx="5867400" cy="70788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4.Click at a publication in Google scholar to open it</a:t>
            </a:r>
          </a:p>
          <a:p>
            <a:r>
              <a:rPr lang="en-US" sz="2000" b="1" dirty="0" smtClean="0">
                <a:latin typeface="Times New Roman" pitchFamily="18" charset="0"/>
                <a:cs typeface="Times New Roman" pitchFamily="18" charset="0"/>
              </a:rPr>
              <a:t>5.Copy the address</a:t>
            </a:r>
            <a:endParaRPr lang="en-US" sz="2000" b="1" dirty="0">
              <a:latin typeface="Times New Roman" pitchFamily="18" charset="0"/>
              <a:cs typeface="Times New Roman" pitchFamily="18" charset="0"/>
            </a:endParaRPr>
          </a:p>
        </p:txBody>
      </p:sp>
      <p:sp>
        <p:nvSpPr>
          <p:cNvPr id="13" name="Oval 12"/>
          <p:cNvSpPr/>
          <p:nvPr/>
        </p:nvSpPr>
        <p:spPr>
          <a:xfrm>
            <a:off x="1676400" y="1905000"/>
            <a:ext cx="70104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10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pic>
        <p:nvPicPr>
          <p:cNvPr id="5" name="Picture 4"/>
          <p:cNvPicPr/>
          <p:nvPr/>
        </p:nvPicPr>
        <p:blipFill rotWithShape="1">
          <a:blip r:embed="rId3"/>
          <a:srcRect l="22219" r="8434" b="7366"/>
          <a:stretch/>
        </p:blipFill>
        <p:spPr bwMode="auto">
          <a:xfrm>
            <a:off x="1600200" y="3048000"/>
            <a:ext cx="5410200" cy="309245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143000" y="1371600"/>
            <a:ext cx="6705600" cy="163121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6. Go </a:t>
            </a:r>
            <a:r>
              <a:rPr lang="en-US" sz="2000" b="1" dirty="0">
                <a:latin typeface="Times New Roman" pitchFamily="18" charset="0"/>
                <a:cs typeface="Times New Roman" pitchFamily="18" charset="0"/>
              </a:rPr>
              <a:t>back to the CV in word document</a:t>
            </a:r>
            <a:br>
              <a:rPr lang="en-US" sz="2000" b="1" dirty="0">
                <a:latin typeface="Times New Roman" pitchFamily="18" charset="0"/>
                <a:cs typeface="Times New Roman" pitchFamily="18" charset="0"/>
              </a:rPr>
            </a:br>
            <a:r>
              <a:rPr lang="en-US" sz="2000" b="1" dirty="0" smtClean="0">
                <a:latin typeface="Times New Roman" pitchFamily="18" charset="0"/>
                <a:cs typeface="Times New Roman" pitchFamily="18" charset="0"/>
              </a:rPr>
              <a:t>7. Search </a:t>
            </a:r>
            <a:r>
              <a:rPr lang="en-US" sz="2000" b="1" dirty="0">
                <a:latin typeface="Times New Roman" pitchFamily="18" charset="0"/>
                <a:cs typeface="Times New Roman" pitchFamily="18" charset="0"/>
              </a:rPr>
              <a:t>for the particular publication that you copied its web address</a:t>
            </a:r>
            <a:br>
              <a:rPr lang="en-US" sz="2000" b="1" dirty="0">
                <a:latin typeface="Times New Roman" pitchFamily="18" charset="0"/>
                <a:cs typeface="Times New Roman" pitchFamily="18" charset="0"/>
              </a:rPr>
            </a:br>
            <a:r>
              <a:rPr lang="en-US" sz="2000" b="1" dirty="0" smtClean="0">
                <a:latin typeface="Times New Roman" pitchFamily="18" charset="0"/>
                <a:cs typeface="Times New Roman" pitchFamily="18" charset="0"/>
              </a:rPr>
              <a:t>8. Select </a:t>
            </a:r>
            <a:r>
              <a:rPr lang="en-US" sz="2000" b="1" dirty="0">
                <a:latin typeface="Times New Roman" pitchFamily="18" charset="0"/>
                <a:cs typeface="Times New Roman" pitchFamily="18" charset="0"/>
              </a:rPr>
              <a:t>the publication </a:t>
            </a:r>
            <a:br>
              <a:rPr lang="en-US" sz="2000" b="1" dirty="0">
                <a:latin typeface="Times New Roman" pitchFamily="18" charset="0"/>
                <a:cs typeface="Times New Roman" pitchFamily="18" charset="0"/>
              </a:rPr>
            </a:br>
            <a:r>
              <a:rPr lang="en-US" sz="2000" b="1" dirty="0" smtClean="0">
                <a:latin typeface="Times New Roman" pitchFamily="18" charset="0"/>
                <a:cs typeface="Times New Roman" pitchFamily="18" charset="0"/>
              </a:rPr>
              <a:t>9. Right </a:t>
            </a:r>
            <a:r>
              <a:rPr lang="en-US" sz="2000" b="1" dirty="0">
                <a:latin typeface="Times New Roman" pitchFamily="18" charset="0"/>
                <a:cs typeface="Times New Roman" pitchFamily="18" charset="0"/>
              </a:rPr>
              <a:t>click at it</a:t>
            </a:r>
          </a:p>
        </p:txBody>
      </p:sp>
    </p:spTree>
    <p:extLst>
      <p:ext uri="{BB962C8B-B14F-4D97-AF65-F5344CB8AC3E}">
        <p14:creationId xmlns:p14="http://schemas.microsoft.com/office/powerpoint/2010/main" val="3807263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371600"/>
            <a:ext cx="6400800" cy="1295400"/>
          </a:xfrm>
        </p:spPr>
        <p:txBody>
          <a:bodyPr>
            <a:normAutofit fontScale="25000" lnSpcReduction="20000"/>
          </a:bodyPr>
          <a:lstStyle/>
          <a:p>
            <a:pPr lvl="0" algn="l"/>
            <a:r>
              <a:rPr lang="en-US" sz="8000" b="1" i="0" dirty="0" smtClean="0">
                <a:latin typeface="Times New Roman" pitchFamily="18" charset="0"/>
                <a:cs typeface="Times New Roman" pitchFamily="18" charset="0"/>
              </a:rPr>
              <a:t>10. Click </a:t>
            </a:r>
            <a:r>
              <a:rPr lang="en-US" sz="8000" b="1" i="0" dirty="0">
                <a:latin typeface="Times New Roman" pitchFamily="18" charset="0"/>
                <a:cs typeface="Times New Roman" pitchFamily="18" charset="0"/>
              </a:rPr>
              <a:t>at hyperlink in the short cut menu that appears</a:t>
            </a:r>
          </a:p>
          <a:p>
            <a:pPr lvl="0" algn="l"/>
            <a:r>
              <a:rPr lang="en-US" sz="8000" b="1" i="0" dirty="0" smtClean="0">
                <a:latin typeface="Times New Roman" pitchFamily="18" charset="0"/>
                <a:cs typeface="Times New Roman" pitchFamily="18" charset="0"/>
              </a:rPr>
              <a:t>11, Past </a:t>
            </a:r>
            <a:r>
              <a:rPr lang="en-US" sz="8000" b="1" i="0" dirty="0">
                <a:latin typeface="Times New Roman" pitchFamily="18" charset="0"/>
                <a:cs typeface="Times New Roman" pitchFamily="18" charset="0"/>
              </a:rPr>
              <a:t>the copied address at the address bar in the short cut </a:t>
            </a:r>
            <a:r>
              <a:rPr lang="en-US" sz="8000" b="1" i="0" dirty="0" smtClean="0">
                <a:latin typeface="Times New Roman" pitchFamily="18" charset="0"/>
                <a:cs typeface="Times New Roman" pitchFamily="18" charset="0"/>
              </a:rPr>
              <a:t>window and click ok.</a:t>
            </a:r>
            <a:endParaRPr lang="en-US" sz="8000" b="1" i="0" dirty="0">
              <a:latin typeface="Times New Roman" pitchFamily="18" charset="0"/>
              <a:cs typeface="Times New Roman" pitchFamily="18" charset="0"/>
            </a:endParaRPr>
          </a:p>
          <a:p>
            <a:pPr marL="342900" indent="-342900" algn="l">
              <a:buFont typeface="Arial" pitchFamily="34" charset="0"/>
              <a:buChar char="•"/>
            </a:pPr>
            <a:endParaRPr lang="en-US" dirty="0"/>
          </a:p>
        </p:txBody>
      </p:sp>
      <p:pic>
        <p:nvPicPr>
          <p:cNvPr id="6" name="Picture 5"/>
          <p:cNvPicPr/>
          <p:nvPr/>
        </p:nvPicPr>
        <p:blipFill rotWithShape="1">
          <a:blip r:embed="rId2"/>
          <a:srcRect l="26235" r="9639" b="8556"/>
          <a:stretch/>
        </p:blipFill>
        <p:spPr bwMode="auto">
          <a:xfrm>
            <a:off x="914400" y="2743200"/>
            <a:ext cx="7620000" cy="3733800"/>
          </a:xfrm>
          <a:prstGeom prst="rect">
            <a:avLst/>
          </a:prstGeom>
          <a:ln>
            <a:noFill/>
          </a:ln>
          <a:extLst>
            <a:ext uri="{53640926-AAD7-44D8-BBD7-CCE9431645EC}">
              <a14:shadowObscured xmlns:a14="http://schemas.microsoft.com/office/drawing/2010/main"/>
            </a:ext>
          </a:extLst>
        </p:spPr>
      </p:pic>
      <p:sp>
        <p:nvSpPr>
          <p:cNvPr id="10" name="Oval 9"/>
          <p:cNvSpPr/>
          <p:nvPr/>
        </p:nvSpPr>
        <p:spPr>
          <a:xfrm>
            <a:off x="1295400" y="4991100"/>
            <a:ext cx="4114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47917" y="5271318"/>
            <a:ext cx="1124565" cy="190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40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9200" y="1445260"/>
            <a:ext cx="6400800" cy="457200"/>
          </a:xfrm>
        </p:spPr>
        <p:txBody>
          <a:bodyPr>
            <a:normAutofit fontScale="92500" lnSpcReduction="10000"/>
          </a:bodyPr>
          <a:lstStyle/>
          <a:p>
            <a:r>
              <a:rPr lang="en-US" dirty="0" smtClean="0"/>
              <a:t> The Article turns to a link</a:t>
            </a:r>
            <a:endParaRPr lang="en-US" dirty="0"/>
          </a:p>
        </p:txBody>
      </p:sp>
      <p:pic>
        <p:nvPicPr>
          <p:cNvPr id="8" name="Picture 7"/>
          <p:cNvPicPr/>
          <p:nvPr/>
        </p:nvPicPr>
        <p:blipFill rotWithShape="1">
          <a:blip r:embed="rId2"/>
          <a:srcRect l="21415" t="3334" r="8434" b="5223"/>
          <a:stretch/>
        </p:blipFill>
        <p:spPr bwMode="auto">
          <a:xfrm>
            <a:off x="1066800" y="1902460"/>
            <a:ext cx="6934200" cy="3888740"/>
          </a:xfrm>
          <a:prstGeom prst="rect">
            <a:avLst/>
          </a:prstGeom>
          <a:ln>
            <a:noFill/>
          </a:ln>
          <a:extLst>
            <a:ext uri="{53640926-AAD7-44D8-BBD7-CCE9431645EC}">
              <a14:shadowObscured xmlns:a14="http://schemas.microsoft.com/office/drawing/2010/main"/>
            </a:ext>
          </a:extLst>
        </p:spPr>
      </p:pic>
      <p:sp>
        <p:nvSpPr>
          <p:cNvPr id="9" name="Oval 8"/>
          <p:cNvSpPr/>
          <p:nvPr/>
        </p:nvSpPr>
        <p:spPr>
          <a:xfrm>
            <a:off x="1600200" y="3048000"/>
            <a:ext cx="58674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841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38400"/>
            <a:ext cx="6400800" cy="1981200"/>
          </a:xfrm>
        </p:spPr>
        <p:txBody>
          <a:bodyPr>
            <a:normAutofit/>
          </a:bodyPr>
          <a:lstStyle/>
          <a:p>
            <a:pPr algn="l"/>
            <a:r>
              <a:rPr lang="en-US" sz="1800" dirty="0"/>
              <a:t>Repeat this for all the publications </a:t>
            </a:r>
            <a:br>
              <a:rPr lang="en-US" sz="1800" dirty="0"/>
            </a:br>
            <a:r>
              <a:rPr lang="en-US" sz="2000" dirty="0"/>
              <a:t/>
            </a:r>
            <a:br>
              <a:rPr lang="en-US" sz="2000" dirty="0"/>
            </a:br>
            <a:endParaRPr lang="en-US" sz="2000" dirty="0"/>
          </a:p>
        </p:txBody>
      </p:sp>
    </p:spTree>
    <p:extLst>
      <p:ext uri="{BB962C8B-B14F-4D97-AF65-F5344CB8AC3E}">
        <p14:creationId xmlns:p14="http://schemas.microsoft.com/office/powerpoint/2010/main" val="4198623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418</TotalTime>
  <Words>200</Words>
  <Application>Microsoft Office PowerPoint</Application>
  <PresentationFormat>On-screen Show (4:3)</PresentationFormat>
  <Paragraphs>24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CV HYPERLINKING TUTORIAL</vt:lpstr>
      <vt:lpstr>BACKGROUND</vt:lpstr>
      <vt:lpstr>STEPS IN CV hyperlinkING </vt:lpstr>
      <vt:lpstr>PowerPoint Presentation</vt:lpstr>
      <vt:lpstr>PowerPoint Presentation</vt:lpstr>
      <vt:lpstr>PowerPoint Presentation</vt:lpstr>
      <vt:lpstr>PowerPoint Presentation</vt:lpstr>
      <vt:lpstr>PowerPoint Presentation</vt:lpstr>
      <vt:lpstr>Repeat this for all the publications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IFEANYI CHIELO</dc:creator>
  <cp:lastModifiedBy>IFEANYI CHIELO</cp:lastModifiedBy>
  <cp:revision>34</cp:revision>
  <dcterms:created xsi:type="dcterms:W3CDTF">2017-11-23T13:55:20Z</dcterms:created>
  <dcterms:modified xsi:type="dcterms:W3CDTF">2018-04-24T16:19:46Z</dcterms:modified>
</cp:coreProperties>
</file>